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87" r:id="rId4"/>
    <p:sldId id="289" r:id="rId5"/>
    <p:sldId id="258" r:id="rId6"/>
    <p:sldId id="259" r:id="rId7"/>
    <p:sldId id="260" r:id="rId8"/>
    <p:sldId id="261" r:id="rId9"/>
    <p:sldId id="288" r:id="rId10"/>
    <p:sldId id="262" r:id="rId11"/>
    <p:sldId id="263" r:id="rId12"/>
    <p:sldId id="264" r:id="rId13"/>
    <p:sldId id="290" r:id="rId14"/>
    <p:sldId id="265" r:id="rId15"/>
    <p:sldId id="267" r:id="rId16"/>
    <p:sldId id="268" r:id="rId17"/>
    <p:sldId id="291" r:id="rId18"/>
    <p:sldId id="270" r:id="rId19"/>
    <p:sldId id="292" r:id="rId20"/>
    <p:sldId id="271" r:id="rId21"/>
    <p:sldId id="293" r:id="rId22"/>
    <p:sldId id="272" r:id="rId23"/>
    <p:sldId id="286" r:id="rId24"/>
    <p:sldId id="273" r:id="rId25"/>
    <p:sldId id="294" r:id="rId26"/>
    <p:sldId id="274" r:id="rId27"/>
    <p:sldId id="295" r:id="rId28"/>
    <p:sldId id="275" r:id="rId29"/>
    <p:sldId id="276" r:id="rId30"/>
    <p:sldId id="299" r:id="rId31"/>
    <p:sldId id="309" r:id="rId32"/>
    <p:sldId id="310" r:id="rId33"/>
    <p:sldId id="311" r:id="rId34"/>
    <p:sldId id="277" r:id="rId35"/>
    <p:sldId id="278" r:id="rId36"/>
    <p:sldId id="297" r:id="rId37"/>
    <p:sldId id="314" r:id="rId38"/>
    <p:sldId id="279" r:id="rId39"/>
    <p:sldId id="296" r:id="rId40"/>
    <p:sldId id="312" r:id="rId41"/>
    <p:sldId id="316" r:id="rId42"/>
    <p:sldId id="300" r:id="rId43"/>
    <p:sldId id="313" r:id="rId44"/>
    <p:sldId id="315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285" r:id="rId5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gTdjFRRsM9HFKM++R20agTAist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DA591F-B7EA-984F-891C-A7769743BC11}" v="82" dt="2025-07-02T08:39:28.735"/>
    <p1510:client id="{86CE7675-1CF0-9E74-4311-3931EA455088}" v="351" dt="2025-07-01T08:59:30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2C26B7D0-E038-5021-37FB-A3C008817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>
            <a:extLst>
              <a:ext uri="{FF2B5EF4-FFF2-40B4-BE49-F238E27FC236}">
                <a16:creationId xmlns:a16="http://schemas.microsoft.com/office/drawing/2014/main" id="{32750FE9-D81E-1CD1-7DD7-61AEB50637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:notes">
            <a:extLst>
              <a:ext uri="{FF2B5EF4-FFF2-40B4-BE49-F238E27FC236}">
                <a16:creationId xmlns:a16="http://schemas.microsoft.com/office/drawing/2014/main" id="{2630E3E2-C587-E763-4160-6B8E7A8A42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8593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>
          <a:extLst>
            <a:ext uri="{FF2B5EF4-FFF2-40B4-BE49-F238E27FC236}">
              <a16:creationId xmlns:a16="http://schemas.microsoft.com/office/drawing/2014/main" id="{8EDD48E3-F904-3812-7230-391CF7D11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>
            <a:extLst>
              <a:ext uri="{FF2B5EF4-FFF2-40B4-BE49-F238E27FC236}">
                <a16:creationId xmlns:a16="http://schemas.microsoft.com/office/drawing/2014/main" id="{25497728-D8EE-8DE5-A5AC-E0BEBA2F96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>
            <a:extLst>
              <a:ext uri="{FF2B5EF4-FFF2-40B4-BE49-F238E27FC236}">
                <a16:creationId xmlns:a16="http://schemas.microsoft.com/office/drawing/2014/main" id="{316D3C9E-01B5-5646-440D-E8F2DA4792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592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A1807C5-2933-2536-4BC7-1DD5C66BB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>
            <a:extLst>
              <a:ext uri="{FF2B5EF4-FFF2-40B4-BE49-F238E27FC236}">
                <a16:creationId xmlns:a16="http://schemas.microsoft.com/office/drawing/2014/main" id="{EA7C2239-B54C-9596-DDAB-E958D260CE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:notes">
            <a:extLst>
              <a:ext uri="{FF2B5EF4-FFF2-40B4-BE49-F238E27FC236}">
                <a16:creationId xmlns:a16="http://schemas.microsoft.com/office/drawing/2014/main" id="{6E08B025-4B06-09FA-B8A1-C21706E27E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978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0D15BA43-ACEB-27C4-F19E-CA50C178A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>
            <a:extLst>
              <a:ext uri="{FF2B5EF4-FFF2-40B4-BE49-F238E27FC236}">
                <a16:creationId xmlns:a16="http://schemas.microsoft.com/office/drawing/2014/main" id="{9263E712-5CE0-B806-E1F0-0B1719456A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:notes">
            <a:extLst>
              <a:ext uri="{FF2B5EF4-FFF2-40B4-BE49-F238E27FC236}">
                <a16:creationId xmlns:a16="http://schemas.microsoft.com/office/drawing/2014/main" id="{729DC620-B2DA-3220-99B1-FF1D98465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3563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01023966-678D-BD23-68C5-C1A5F14C6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>
            <a:extLst>
              <a:ext uri="{FF2B5EF4-FFF2-40B4-BE49-F238E27FC236}">
                <a16:creationId xmlns:a16="http://schemas.microsoft.com/office/drawing/2014/main" id="{F253E768-5525-BC99-89AA-35416223F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:notes">
            <a:extLst>
              <a:ext uri="{FF2B5EF4-FFF2-40B4-BE49-F238E27FC236}">
                <a16:creationId xmlns:a16="http://schemas.microsoft.com/office/drawing/2014/main" id="{CCDC1C81-8AFF-0D2C-D066-5FC3382230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74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8E785035-FABA-6A2F-B457-A22D3CAA6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>
            <a:extLst>
              <a:ext uri="{FF2B5EF4-FFF2-40B4-BE49-F238E27FC236}">
                <a16:creationId xmlns:a16="http://schemas.microsoft.com/office/drawing/2014/main" id="{F755B6F6-5CE4-F2D1-CD17-43EE830985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:notes">
            <a:extLst>
              <a:ext uri="{FF2B5EF4-FFF2-40B4-BE49-F238E27FC236}">
                <a16:creationId xmlns:a16="http://schemas.microsoft.com/office/drawing/2014/main" id="{2A1141E5-3221-235A-D35B-689FA85FC0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9036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D6080265-92CC-E1BB-6525-C13A9DF20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>
            <a:extLst>
              <a:ext uri="{FF2B5EF4-FFF2-40B4-BE49-F238E27FC236}">
                <a16:creationId xmlns:a16="http://schemas.microsoft.com/office/drawing/2014/main" id="{12B0CD79-C767-9E6E-B1AE-A96CD3A58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:notes">
            <a:extLst>
              <a:ext uri="{FF2B5EF4-FFF2-40B4-BE49-F238E27FC236}">
                <a16:creationId xmlns:a16="http://schemas.microsoft.com/office/drawing/2014/main" id="{19B30F97-A2F2-2E4B-3474-5F7E8C6F3F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1872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9B49FE97-CC5B-C1F4-74AE-36D3E553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EDB4C03A-E2E3-D0DB-FA0B-2DF797068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A0965113-200A-72D1-041D-C47F15CFDC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025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4C9933E2-4AE8-758A-1D36-3300864D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>
            <a:extLst>
              <a:ext uri="{FF2B5EF4-FFF2-40B4-BE49-F238E27FC236}">
                <a16:creationId xmlns:a16="http://schemas.microsoft.com/office/drawing/2014/main" id="{EB1685CF-3F44-8222-C495-591FF72E6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>
            <a:extLst>
              <a:ext uri="{FF2B5EF4-FFF2-40B4-BE49-F238E27FC236}">
                <a16:creationId xmlns:a16="http://schemas.microsoft.com/office/drawing/2014/main" id="{0F40686A-134E-3962-A33E-71D7D87F4A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5024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39209A1E-6406-2E5C-BDCC-7D31D24D2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>
            <a:extLst>
              <a:ext uri="{FF2B5EF4-FFF2-40B4-BE49-F238E27FC236}">
                <a16:creationId xmlns:a16="http://schemas.microsoft.com/office/drawing/2014/main" id="{594F9D4E-3FC8-6156-C5B1-1CECD89F70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>
            <a:extLst>
              <a:ext uri="{FF2B5EF4-FFF2-40B4-BE49-F238E27FC236}">
                <a16:creationId xmlns:a16="http://schemas.microsoft.com/office/drawing/2014/main" id="{7A190DE8-F49C-5FA3-7A67-42E745A640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9935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6DB2E509-71E1-0535-5B3D-46B79E43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>
            <a:extLst>
              <a:ext uri="{FF2B5EF4-FFF2-40B4-BE49-F238E27FC236}">
                <a16:creationId xmlns:a16="http://schemas.microsoft.com/office/drawing/2014/main" id="{A51740C5-EE30-A424-8994-5ED2436ABA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>
            <a:extLst>
              <a:ext uri="{FF2B5EF4-FFF2-40B4-BE49-F238E27FC236}">
                <a16:creationId xmlns:a16="http://schemas.microsoft.com/office/drawing/2014/main" id="{2554AC95-CEBF-629D-4F86-EF62DCDF5D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70452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B3FCFAB3-8B0B-8DF8-1B77-2E333867E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>
            <a:extLst>
              <a:ext uri="{FF2B5EF4-FFF2-40B4-BE49-F238E27FC236}">
                <a16:creationId xmlns:a16="http://schemas.microsoft.com/office/drawing/2014/main" id="{B3BCF390-956C-4A94-229A-AE37F93DD4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>
            <a:extLst>
              <a:ext uri="{FF2B5EF4-FFF2-40B4-BE49-F238E27FC236}">
                <a16:creationId xmlns:a16="http://schemas.microsoft.com/office/drawing/2014/main" id="{AD518B6A-7A5D-2789-15F6-B226DD3FD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4991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787AD403-F29A-751C-3880-C81071A0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>
            <a:extLst>
              <a:ext uri="{FF2B5EF4-FFF2-40B4-BE49-F238E27FC236}">
                <a16:creationId xmlns:a16="http://schemas.microsoft.com/office/drawing/2014/main" id="{DED01368-F47D-01B0-C1AE-793C703113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:notes">
            <a:extLst>
              <a:ext uri="{FF2B5EF4-FFF2-40B4-BE49-F238E27FC236}">
                <a16:creationId xmlns:a16="http://schemas.microsoft.com/office/drawing/2014/main" id="{492A7900-C8F4-3164-2BF0-5C51DA17D5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28040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0D015278-76A6-FBD7-59DF-7462A03FC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>
            <a:extLst>
              <a:ext uri="{FF2B5EF4-FFF2-40B4-BE49-F238E27FC236}">
                <a16:creationId xmlns:a16="http://schemas.microsoft.com/office/drawing/2014/main" id="{6E760F56-B45E-28D5-E2DE-B57518DE0B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:notes">
            <a:extLst>
              <a:ext uri="{FF2B5EF4-FFF2-40B4-BE49-F238E27FC236}">
                <a16:creationId xmlns:a16="http://schemas.microsoft.com/office/drawing/2014/main" id="{E0D5C062-8BAF-F6D5-65C4-2C5C8D84E9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9405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786682DE-A786-0FBD-5F74-6A44DF95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>
            <a:extLst>
              <a:ext uri="{FF2B5EF4-FFF2-40B4-BE49-F238E27FC236}">
                <a16:creationId xmlns:a16="http://schemas.microsoft.com/office/drawing/2014/main" id="{BD72F539-4206-C85E-2C08-2B619D9D9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:notes">
            <a:extLst>
              <a:ext uri="{FF2B5EF4-FFF2-40B4-BE49-F238E27FC236}">
                <a16:creationId xmlns:a16="http://schemas.microsoft.com/office/drawing/2014/main" id="{65D25D83-5428-C379-703C-C525E6C42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861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1D8FCE80-496B-1D03-749D-BF6787801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130A896E-9C05-E29B-EC9D-4F44FB4FF8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9E839EFB-FDEC-C894-15E3-2B8D01EE6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5276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6494938F-456F-CD59-7F51-6BD182E02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>
            <a:extLst>
              <a:ext uri="{FF2B5EF4-FFF2-40B4-BE49-F238E27FC236}">
                <a16:creationId xmlns:a16="http://schemas.microsoft.com/office/drawing/2014/main" id="{5065D9F4-8D01-8943-F7CF-CB90862EB4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:notes">
            <a:extLst>
              <a:ext uri="{FF2B5EF4-FFF2-40B4-BE49-F238E27FC236}">
                <a16:creationId xmlns:a16="http://schemas.microsoft.com/office/drawing/2014/main" id="{59A9EE70-736E-1231-85E0-B6E10918E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22540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B53E9021-252E-99E2-9B0C-C1F5C98EB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>
            <a:extLst>
              <a:ext uri="{FF2B5EF4-FFF2-40B4-BE49-F238E27FC236}">
                <a16:creationId xmlns:a16="http://schemas.microsoft.com/office/drawing/2014/main" id="{B1F394A2-027A-1FB8-BC37-3B370B8F55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:notes">
            <a:extLst>
              <a:ext uri="{FF2B5EF4-FFF2-40B4-BE49-F238E27FC236}">
                <a16:creationId xmlns:a16="http://schemas.microsoft.com/office/drawing/2014/main" id="{61CA754C-05DC-C839-BBB0-490646D259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82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2B34FE73-06E9-6149-3124-F8BEF2C69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>
            <a:extLst>
              <a:ext uri="{FF2B5EF4-FFF2-40B4-BE49-F238E27FC236}">
                <a16:creationId xmlns:a16="http://schemas.microsoft.com/office/drawing/2014/main" id="{05729840-6EFD-C783-C94E-D96963E555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>
            <a:extLst>
              <a:ext uri="{FF2B5EF4-FFF2-40B4-BE49-F238E27FC236}">
                <a16:creationId xmlns:a16="http://schemas.microsoft.com/office/drawing/2014/main" id="{ED13538C-F8BA-A1E9-53FE-F5A4E66A8F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2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im.org/resources/contrastchecker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ovepdf.com/it/ocr-pdf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elearning.unipd.it/dlm/course/view.php?id=2052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ocs.moodle.org/401/en/Accessibility_Toolkit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gabriel.rovesti@studenti.unipd.it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86118" y="735106"/>
            <a:ext cx="7540322" cy="2928470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accessibili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delle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prove di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ammissione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all’Università</a:t>
            </a:r>
            <a:br>
              <a:rPr lang="en-US" sz="3600" dirty="0"/>
            </a:br>
            <a:br>
              <a:rPr lang="en-US" sz="3600" dirty="0"/>
            </a:br>
            <a:r>
              <a:rPr lang="en-US" sz="2800" err="1">
                <a:solidFill>
                  <a:schemeClr val="bg1"/>
                </a:solidFill>
              </a:rPr>
              <a:t>Manuale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err="1">
                <a:solidFill>
                  <a:schemeClr val="bg1"/>
                </a:solidFill>
              </a:rPr>
              <a:t>operativo</a:t>
            </a:r>
            <a:r>
              <a:rPr lang="en-US" sz="2800" dirty="0">
                <a:solidFill>
                  <a:schemeClr val="bg1"/>
                </a:solidFill>
              </a:rPr>
              <a:t> per </a:t>
            </a:r>
            <a:r>
              <a:rPr lang="en-US" sz="2800" err="1">
                <a:solidFill>
                  <a:schemeClr val="bg1"/>
                </a:solidFill>
              </a:rPr>
              <a:t>commissioni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13011" y="4870824"/>
            <a:ext cx="7504463" cy="145825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000" b="1" dirty="0"/>
              <a:t>Gabriel </a:t>
            </a:r>
            <a:r>
              <a:rPr lang="en-US" sz="3000" b="1" err="1"/>
              <a:t>Rovesti</a:t>
            </a:r>
            <a:endParaRPr lang="it-IT" b="1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30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000" dirty="0" err="1"/>
              <a:t>Materiale</a:t>
            </a:r>
            <a:r>
              <a:rPr lang="en-US" sz="3000" dirty="0"/>
              <a:t> </a:t>
            </a:r>
            <a:r>
              <a:rPr lang="en-US" sz="3000" dirty="0" err="1"/>
              <a:t>esteso</a:t>
            </a:r>
            <a:r>
              <a:rPr lang="en-US" sz="3000" dirty="0"/>
              <a:t> ed </a:t>
            </a:r>
            <a:r>
              <a:rPr lang="en-US" sz="3000" dirty="0" err="1"/>
              <a:t>adattato</a:t>
            </a:r>
            <a:r>
              <a:rPr lang="en-US" sz="3000" dirty="0"/>
              <a:t> </a:t>
            </a:r>
            <a:r>
              <a:rPr lang="en-US" sz="3000" dirty="0" err="1"/>
              <a:t>sulla</a:t>
            </a:r>
            <a:r>
              <a:rPr lang="en-US" sz="3000" dirty="0"/>
              <a:t> base del </a:t>
            </a:r>
            <a:r>
              <a:rPr lang="en-US" sz="3000" dirty="0" err="1"/>
              <a:t>lavoro</a:t>
            </a:r>
            <a:r>
              <a:rPr lang="en-US" sz="3000" dirty="0"/>
              <a:t> </a:t>
            </a:r>
            <a:r>
              <a:rPr lang="en-US" sz="3000" dirty="0" err="1"/>
              <a:t>dei</a:t>
            </a:r>
            <a:r>
              <a:rPr lang="en-US" sz="3000" dirty="0"/>
              <a:t> Dott. </a:t>
            </a:r>
            <a:r>
              <a:rPr lang="en-US" sz="3000" dirty="0" err="1"/>
              <a:t>Bernareggi</a:t>
            </a:r>
            <a:r>
              <a:rPr lang="en-US" sz="3000" dirty="0"/>
              <a:t> ed Albano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en-US" sz="3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assistive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per </a:t>
            </a:r>
            <a:r>
              <a:rPr lang="en-US" sz="3200" err="1">
                <a:solidFill>
                  <a:srgbClr val="FFFFFF"/>
                </a:solidFill>
              </a:rPr>
              <a:t>disabilità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visive</a:t>
            </a:r>
            <a:endParaRPr lang="it-IT"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assistive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includono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Lettore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schermo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riscontro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vocale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Display Braille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err="1"/>
              <a:t>Personalizzazione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della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/>
              <a:t>visualizzazione</a:t>
            </a:r>
            <a:endParaRPr lang="en-US" sz="2400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/>
              <a:t>Tipo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000" dirty="0"/>
              <a:t>carattere</a:t>
            </a:r>
            <a:endParaRPr lang="en-US" dirty="0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 err="1"/>
              <a:t>Ingrandimento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/>
              <a:t>contrasto</a:t>
            </a:r>
            <a:endParaRPr lang="en-US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 err="1"/>
              <a:t>Disposizione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degli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elementi</a:t>
            </a:r>
            <a:endParaRPr lang="en-US" sz="2000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err="1"/>
              <a:t>Interlinea</a:t>
            </a:r>
            <a:endParaRPr lang="en-US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/>
              <a:t>Forma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puntatore</a:t>
            </a:r>
            <a:endParaRPr lang="en-US" sz="20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Ingranditore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92"/>
            <a:ext cx="9143999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35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8" y="-3783777"/>
            <a:ext cx="1576446" cy="9144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986"/>
            <a:ext cx="3227567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524785" y="353160"/>
            <a:ext cx="5318475" cy="89858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Esempi</a:t>
            </a: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Screen Reader</a:t>
            </a:r>
          </a:p>
        </p:txBody>
      </p:sp>
      <p:sp>
        <p:nvSpPr>
          <p:cNvPr id="130" name="Google Shape;130;p8"/>
          <p:cNvSpPr txBox="1"/>
          <p:nvPr/>
        </p:nvSpPr>
        <p:spPr>
          <a:xfrm>
            <a:off x="6428630" y="387224"/>
            <a:ext cx="2468879" cy="83045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kern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rPr>
              <a:t>In </a:t>
            </a:r>
            <a:r>
              <a:rPr lang="en-US" sz="1700" kern="1200" err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rPr>
              <a:t>diapositiva</a:t>
            </a:r>
            <a:r>
              <a:rPr lang="en-US" sz="1700" kern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rPr>
              <a:t>: </a:t>
            </a:r>
            <a:endParaRPr lang="it-IT" dirty="0">
              <a:latin typeface="+mn-lt"/>
              <a:ea typeface="+mn-ea"/>
              <a:cs typeface="+mn-cs"/>
              <a:sym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kern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rPr>
              <a:t>NVDA e JAWS</a:t>
            </a:r>
            <a:endParaRPr lang="it-IT" dirty="0">
              <a:ea typeface="+mn-ea"/>
            </a:endParaRPr>
          </a:p>
        </p:txBody>
      </p:sp>
      <p:pic>
        <p:nvPicPr>
          <p:cNvPr id="7" name="Immagine 6" descr="Esempio del lettore schermo NVDA">
            <a:extLst>
              <a:ext uri="{FF2B5EF4-FFF2-40B4-BE49-F238E27FC236}">
                <a16:creationId xmlns:a16="http://schemas.microsoft.com/office/drawing/2014/main" id="{198D3F25-69E1-9BB9-366F-66A8E13D2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2719281"/>
            <a:ext cx="4959028" cy="2353655"/>
          </a:xfrm>
          <a:prstGeom prst="rect">
            <a:avLst/>
          </a:prstGeom>
        </p:spPr>
      </p:pic>
      <p:pic>
        <p:nvPicPr>
          <p:cNvPr id="5" name="Immagine 4" descr=" Esempio del lettore schermo JAWS">
            <a:extLst>
              <a:ext uri="{FF2B5EF4-FFF2-40B4-BE49-F238E27FC236}">
                <a16:creationId xmlns:a16="http://schemas.microsoft.com/office/drawing/2014/main" id="{58664B8C-86E1-AC0F-CCA7-A56511C99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466" y="2878390"/>
            <a:ext cx="3460859" cy="21859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Google Shape;135;p9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SzPct val="100000"/>
            </a:pP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assistive per </a:t>
            </a: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persone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con DSA</a:t>
            </a:r>
            <a:r>
              <a:rPr lang="en-US" sz="3500" dirty="0"/>
              <a:t> (1)</a:t>
            </a:r>
            <a:endParaRPr lang="it-IT" sz="3500" dirty="0"/>
          </a:p>
        </p:txBody>
      </p:sp>
      <p:sp>
        <p:nvSpPr>
          <p:cNvPr id="136" name="Google Shape;136;p9"/>
          <p:cNvSpPr txBox="1">
            <a:spLocks noGrp="1"/>
          </p:cNvSpPr>
          <p:nvPr>
            <p:ph type="body" idx="1"/>
          </p:nvPr>
        </p:nvSpPr>
        <p:spPr>
          <a:xfrm>
            <a:off x="571350" y="2470244"/>
            <a:ext cx="4000647" cy="376983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assistive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includono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Applicazioni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la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lettura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testo e audio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sincronizzato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Lettura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immersiva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742950" lvl="1" indent="-285750">
              <a:spcBef>
                <a:spcPts val="560"/>
              </a:spcBef>
              <a:buSzPts val="2800"/>
            </a:pPr>
            <a:endParaRPr lang="en-US" sz="2400" dirty="0"/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4A4F06BA-5C84-6002-2912-9979F6CA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417" r="13824" b="7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">
          <a:extLst>
            <a:ext uri="{FF2B5EF4-FFF2-40B4-BE49-F238E27FC236}">
              <a16:creationId xmlns:a16="http://schemas.microsoft.com/office/drawing/2014/main" id="{87781AB5-EB7F-4FA6-32A6-EE6A57192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2" name="Rectangle 16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Google Shape;135;p9">
            <a:extLst>
              <a:ext uri="{FF2B5EF4-FFF2-40B4-BE49-F238E27FC236}">
                <a16:creationId xmlns:a16="http://schemas.microsoft.com/office/drawing/2014/main" id="{AF77B66C-B85A-C43A-19D4-071A555DE3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ct val="100000"/>
            </a:pPr>
            <a:r>
              <a:rPr lang="en-US" sz="3000" kern="1200" dirty="0" err="1">
                <a:solidFill>
                  <a:srgbClr val="FFFFFF"/>
                </a:solidFill>
                <a:sym typeface="Calibri"/>
              </a:rPr>
              <a:t>Principali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sym typeface="Calibri"/>
              </a:rPr>
              <a:t>tecnologie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assistive per </a:t>
            </a:r>
            <a:r>
              <a:rPr lang="en-US" sz="3000" kern="1200" dirty="0" err="1">
                <a:solidFill>
                  <a:srgbClr val="FFFFFF"/>
                </a:solidFill>
                <a:sym typeface="Calibri"/>
              </a:rPr>
              <a:t>persone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con DSA</a:t>
            </a:r>
            <a:r>
              <a:rPr lang="en-US" sz="3000" kern="1200" dirty="0">
                <a:solidFill>
                  <a:srgbClr val="FFFFFF"/>
                </a:solidFill>
              </a:rPr>
              <a:t> (2)</a:t>
            </a:r>
          </a:p>
        </p:txBody>
      </p:sp>
      <p:pic>
        <p:nvPicPr>
          <p:cNvPr id="4" name="Immagine 3" descr="Tabella che contiene un riassunto delle principali tecnologie assistive utilizzate dai candidati.">
            <a:extLst>
              <a:ext uri="{FF2B5EF4-FFF2-40B4-BE49-F238E27FC236}">
                <a16:creationId xmlns:a16="http://schemas.microsoft.com/office/drawing/2014/main" id="{5786585E-DDB8-40F4-62F8-1F038426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01" y="1630909"/>
            <a:ext cx="8495662" cy="203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5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0" name="Rectangle 14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1" name="Rectangle 14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5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5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5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Freeform: Shape 15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148684" y="1001414"/>
            <a:ext cx="2744517" cy="3351964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Caratteristiche</a:t>
            </a:r>
            <a:r>
              <a:rPr lang="en-US" sz="3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delle</a:t>
            </a:r>
            <a:r>
              <a:rPr lang="en-US" sz="3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prove di accesso</a:t>
            </a:r>
            <a:endParaRPr lang="it-IT" sz="3000"/>
          </a:p>
        </p:txBody>
      </p:sp>
      <p:sp>
        <p:nvSpPr>
          <p:cNvPr id="142" name="Google Shape;142;p10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5188934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dirty="0" err="1"/>
              <a:t>vostre</a:t>
            </a:r>
            <a:r>
              <a:rPr lang="en-US" sz="2400" dirty="0"/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prove </a:t>
            </a:r>
            <a:r>
              <a:rPr lang="en-US" sz="2400" dirty="0" err="1"/>
              <a:t>contengono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it-IT" dirty="0"/>
          </a:p>
          <a:p>
            <a:r>
              <a:rPr lang="en-US" sz="2400" dirty="0" err="1"/>
              <a:t>Scelta</a:t>
            </a:r>
            <a:r>
              <a:rPr lang="en-US" sz="2400" dirty="0"/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multipla</a:t>
            </a:r>
            <a:r>
              <a:rPr lang="en-US" sz="2400" dirty="0"/>
              <a:t> ✅ (</a:t>
            </a:r>
            <a:r>
              <a:rPr lang="en-US" sz="2400" dirty="0" err="1"/>
              <a:t>già</a:t>
            </a:r>
            <a:r>
              <a:rPr lang="en-US" sz="2400" dirty="0"/>
              <a:t> </a:t>
            </a:r>
            <a:r>
              <a:rPr lang="en-US" sz="2400" dirty="0" err="1"/>
              <a:t>accessibile</a:t>
            </a:r>
            <a:r>
              <a:rPr lang="en-US" sz="2400" dirty="0"/>
              <a:t>)</a:t>
            </a:r>
            <a:endParaRPr lang="en-US" dirty="0"/>
          </a:p>
          <a:p>
            <a:r>
              <a:rPr lang="en-US" sz="2400" dirty="0" err="1"/>
              <a:t>Tabelle</a:t>
            </a:r>
            <a:r>
              <a:rPr lang="en-US" sz="2400" dirty="0"/>
              <a:t> ⚠️ (</a:t>
            </a:r>
            <a:r>
              <a:rPr lang="en-US" sz="2400" dirty="0" err="1"/>
              <a:t>linearizzare</a:t>
            </a:r>
            <a:r>
              <a:rPr lang="en-US" sz="2400" dirty="0"/>
              <a:t> sempre)</a:t>
            </a:r>
            <a:endParaRPr lang="en-US" dirty="0"/>
          </a:p>
          <a:p>
            <a:r>
              <a:rPr lang="en-US" sz="2400" dirty="0"/>
              <a:t>Formule </a:t>
            </a:r>
            <a:r>
              <a:rPr lang="en-US" sz="2400" dirty="0" err="1"/>
              <a:t>matematiche</a:t>
            </a:r>
            <a:r>
              <a:rPr lang="en-US" sz="2400" dirty="0"/>
              <a:t> ⚠️ (</a:t>
            </a:r>
            <a:r>
              <a:rPr lang="en-US" sz="2400" dirty="0" err="1"/>
              <a:t>descrizione</a:t>
            </a:r>
            <a:r>
              <a:rPr lang="en-US" sz="2400" dirty="0"/>
              <a:t> verbale)</a:t>
            </a:r>
            <a:endParaRPr lang="en-US" dirty="0"/>
          </a:p>
          <a:p>
            <a:r>
              <a:rPr lang="en-US" sz="2400" dirty="0" err="1"/>
              <a:t>Immagini</a:t>
            </a:r>
            <a:r>
              <a:rPr lang="en-US" sz="2400" dirty="0"/>
              <a:t> ❌ (alternative </a:t>
            </a:r>
            <a:r>
              <a:rPr lang="en-US" sz="2400" dirty="0" err="1"/>
              <a:t>testuali</a:t>
            </a:r>
            <a:r>
              <a:rPr lang="en-US" sz="2400" dirty="0"/>
              <a:t> </a:t>
            </a:r>
            <a:r>
              <a:rPr lang="en-US" sz="2400" dirty="0" err="1"/>
              <a:t>obbligatorie</a:t>
            </a:r>
            <a:r>
              <a:rPr lang="en-US" sz="2400" dirty="0"/>
              <a:t>)</a:t>
            </a:r>
            <a:endParaRPr lang="en-US" dirty="0"/>
          </a:p>
          <a:p>
            <a:r>
              <a:rPr lang="en-US" sz="2400" dirty="0" err="1"/>
              <a:t>Codice</a:t>
            </a:r>
            <a:r>
              <a:rPr lang="en-US" sz="2400" dirty="0"/>
              <a:t> ⚠️ (font </a:t>
            </a:r>
            <a:r>
              <a:rPr lang="en-US" sz="2400" dirty="0" err="1"/>
              <a:t>lineare</a:t>
            </a:r>
            <a:r>
              <a:rPr lang="en-US" sz="2400" dirty="0"/>
              <a:t> + </a:t>
            </a:r>
            <a:r>
              <a:rPr lang="en-US" sz="2400" dirty="0" err="1"/>
              <a:t>descrizione</a:t>
            </a:r>
            <a:r>
              <a:rPr lang="en-US" sz="2400" dirty="0"/>
              <a:t>)</a:t>
            </a:r>
            <a:endParaRPr lang="en-US" dirty="0"/>
          </a:p>
          <a:p>
            <a:pPr marL="342900">
              <a:spcBef>
                <a:spcPts val="0"/>
              </a:spcBef>
            </a:pPr>
            <a:r>
              <a:rPr lang="en-US" sz="2400" dirty="0"/>
              <a:t>  Tempo </a:t>
            </a:r>
            <a:r>
              <a:rPr lang="en-US" sz="2400" dirty="0" err="1"/>
              <a:t>limitato</a:t>
            </a:r>
            <a:r>
              <a:rPr lang="en-US" sz="2400" dirty="0"/>
              <a:t> ⚠️ (+25% per DSA   </a:t>
            </a:r>
            <a:r>
              <a:rPr lang="en-US" sz="2400" dirty="0" err="1"/>
              <a:t>automatico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Google Shape;153;p12"/>
          <p:cNvSpPr txBox="1">
            <a:spLocks noGrp="1"/>
          </p:cNvSpPr>
          <p:nvPr>
            <p:ph type="title"/>
          </p:nvPr>
        </p:nvSpPr>
        <p:spPr>
          <a:xfrm>
            <a:off x="571350" y="3949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Leggibilità</a:t>
            </a:r>
            <a:endParaRPr lang="en-US" sz="3500"/>
          </a:p>
        </p:txBody>
      </p:sp>
      <p:sp>
        <p:nvSpPr>
          <p:cNvPr id="154" name="Google Shape;154;p12"/>
          <p:cNvSpPr txBox="1">
            <a:spLocks noGrp="1"/>
          </p:cNvSpPr>
          <p:nvPr>
            <p:ph type="body" idx="1"/>
          </p:nvPr>
        </p:nvSpPr>
        <p:spPr>
          <a:xfrm>
            <a:off x="216014" y="1321323"/>
            <a:ext cx="4699475" cy="513195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documento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leggibile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Tipo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carattere senza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grazie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(Arial, Verdana, Helvetica</a:t>
            </a:r>
            <a:r>
              <a:rPr lang="en-US" sz="2400" dirty="0"/>
              <a:t>)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Grandezza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generale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almeno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18 </a:t>
            </a:r>
            <a:r>
              <a:rPr lang="en-US" sz="2400" dirty="0" err="1"/>
              <a:t>punti</a:t>
            </a:r>
            <a:endParaRPr lang="en-US" sz="2400" dirty="0"/>
          </a:p>
          <a:p>
            <a:pPr marL="1200150" lvl="2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/>
              <a:t>Per prove: 12 </a:t>
            </a:r>
            <a:r>
              <a:rPr lang="en-US" sz="2000" dirty="0" err="1"/>
              <a:t>punti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titoli</a:t>
            </a:r>
            <a:r>
              <a:rPr lang="en-US" sz="2000" dirty="0"/>
              <a:t> e 10 </a:t>
            </a:r>
            <a:r>
              <a:rPr lang="en-US" sz="2000" dirty="0" err="1"/>
              <a:t>punti</a:t>
            </a:r>
            <a:r>
              <a:rPr lang="en-US" sz="2000" dirty="0"/>
              <a:t> le alternative di </a:t>
            </a:r>
            <a:r>
              <a:rPr lang="en-US" sz="2000" dirty="0" err="1"/>
              <a:t>risposta</a:t>
            </a:r>
            <a:endParaRPr lang="en-US" sz="20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Allineamento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 sinistra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err="1"/>
              <a:t>Interlinea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almeno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1,5</a:t>
            </a:r>
            <a:r>
              <a:rPr lang="en-US" sz="2400" dirty="0"/>
              <a:t> </a:t>
            </a:r>
            <a:r>
              <a:rPr lang="en-US" sz="2400" err="1"/>
              <a:t>punti</a:t>
            </a:r>
            <a:endParaRPr lang="en-US" sz="240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Alto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/>
              <a:t>contrasto</a:t>
            </a:r>
            <a:endParaRPr lang="en-US" sz="2400" dirty="0"/>
          </a:p>
          <a:p>
            <a:pPr marL="1200150" lvl="2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 err="1"/>
              <a:t>Esempi</a:t>
            </a:r>
            <a:r>
              <a:rPr lang="en-US" sz="2000" dirty="0"/>
              <a:t>: 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nero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bianco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giallo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nero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nero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bianco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ecc</a:t>
            </a:r>
            <a:r>
              <a:rPr lang="en-US" sz="2000" dirty="0"/>
              <a:t>.</a:t>
            </a:r>
          </a:p>
          <a:p>
            <a:pPr marL="1200150" lvl="2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 err="1"/>
              <a:t>Controllo</a:t>
            </a:r>
            <a:r>
              <a:rPr lang="en-US" sz="2000" dirty="0"/>
              <a:t> veloce di </a:t>
            </a:r>
            <a:r>
              <a:rPr lang="en-US" sz="2000" dirty="0" err="1"/>
              <a:t>conformità</a:t>
            </a:r>
            <a:r>
              <a:rPr lang="en-US" sz="2000" dirty="0"/>
              <a:t>: </a:t>
            </a:r>
            <a:r>
              <a:rPr lang="en-US" sz="2000" dirty="0">
                <a:hlinkClick r:id="rId3"/>
              </a:rPr>
              <a:t>WEBAim Contrast Checker</a:t>
            </a:r>
            <a:endParaRPr lang="en-US" sz="2000" dirty="0"/>
          </a:p>
        </p:txBody>
      </p:sp>
      <p:pic>
        <p:nvPicPr>
          <p:cNvPr id="175" name="Picture 172">
            <a:extLst>
              <a:ext uri="{FF2B5EF4-FFF2-40B4-BE49-F238E27FC236}">
                <a16:creationId xmlns:a16="http://schemas.microsoft.com/office/drawing/2014/main" id="{3FCD4AB9-5CF8-FF4E-0E98-0B5F24025B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892" r="30764" b="219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Struttura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documento</a:t>
            </a:r>
            <a:r>
              <a:rPr lang="en-US" sz="3500" dirty="0"/>
              <a:t> ed elenchi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body" idx="1"/>
          </p:nvPr>
        </p:nvSpPr>
        <p:spPr>
          <a:xfrm>
            <a:off x="571350" y="2470244"/>
            <a:ext cx="4000647" cy="376983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Dare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struttura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documento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Paragrafi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Intestazioni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Uso</a:t>
            </a:r>
            <a:r>
              <a:rPr lang="en-US" sz="2400" dirty="0"/>
              <a:t> di elenchi </a:t>
            </a:r>
            <a:r>
              <a:rPr lang="en-US" sz="2400" dirty="0" err="1"/>
              <a:t>puntati</a:t>
            </a:r>
            <a:r>
              <a:rPr lang="en-US" sz="2400" dirty="0"/>
              <a:t> o </a:t>
            </a:r>
            <a:r>
              <a:rPr lang="en-US" sz="2400" dirty="0" err="1"/>
              <a:t>ordinati</a:t>
            </a:r>
            <a:r>
              <a:rPr lang="en-US" sz="2400" dirty="0"/>
              <a:t> per </a:t>
            </a:r>
            <a:r>
              <a:rPr lang="en-US" sz="2400" dirty="0" err="1"/>
              <a:t>presentare</a:t>
            </a:r>
            <a:r>
              <a:rPr lang="en-US" sz="2400" dirty="0"/>
              <a:t> </a:t>
            </a:r>
            <a:r>
              <a:rPr lang="en-US" sz="2400" dirty="0" err="1"/>
              <a:t>liste</a:t>
            </a:r>
            <a:r>
              <a:rPr lang="en-US" sz="2400" dirty="0"/>
              <a:t> di </a:t>
            </a:r>
            <a:r>
              <a:rPr lang="en-US" sz="2400" dirty="0" err="1"/>
              <a:t>voci</a:t>
            </a:r>
            <a:endParaRPr lang="en-US" sz="2400"/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11EA51FF-E7B1-C266-7A6A-0E51FA5BAF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854" r="2716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8">
          <a:extLst>
            <a:ext uri="{FF2B5EF4-FFF2-40B4-BE49-F238E27FC236}">
              <a16:creationId xmlns:a16="http://schemas.microsoft.com/office/drawing/2014/main" id="{64596DC6-A7A9-5DC1-0695-625D4E6D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Esempio di struttura scorretta e corretta di documento accessibile.">
            <a:extLst>
              <a:ext uri="{FF2B5EF4-FFF2-40B4-BE49-F238E27FC236}">
                <a16:creationId xmlns:a16="http://schemas.microsoft.com/office/drawing/2014/main" id="{27B78112-C822-67D4-58D4-B015004CE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19990"/>
            <a:ext cx="8458200" cy="5222937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B6E812C5-D8A2-C513-25DF-D13900C512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documento</a:t>
            </a:r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282900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7" name="Rectangle 17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tabelle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172" name="Google Shape;172;p15"/>
          <p:cNvSpPr txBox="1">
            <a:spLocks noGrp="1"/>
          </p:cNvSpPr>
          <p:nvPr>
            <p:ph type="body" idx="1"/>
          </p:nvPr>
        </p:nvSpPr>
        <p:spPr>
          <a:xfrm>
            <a:off x="3240513" y="602102"/>
            <a:ext cx="5283691" cy="559342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571500" indent="0">
              <a:buSzPts val="2800"/>
              <a:buNone/>
            </a:pPr>
            <a:r>
              <a:rPr lang="en-US" sz="2400" dirty="0" err="1"/>
              <a:t>Regola</a:t>
            </a:r>
            <a:r>
              <a:rPr lang="en-US" sz="2400" dirty="0"/>
              <a:t> </a:t>
            </a:r>
            <a:r>
              <a:rPr lang="en-US" sz="2400" dirty="0" err="1"/>
              <a:t>pratica</a:t>
            </a:r>
            <a:r>
              <a:rPr lang="en-US" sz="2400" dirty="0"/>
              <a:t>:</a:t>
            </a:r>
            <a:endParaRPr lang="en-US" sz="2400" dirty="0" err="1"/>
          </a:p>
          <a:p>
            <a:pPr lvl="1">
              <a:buSzPts val="2800"/>
            </a:pPr>
            <a:r>
              <a:rPr lang="en-US" sz="2400" dirty="0"/>
              <a:t>❌ </a:t>
            </a:r>
            <a:r>
              <a:rPr lang="en-US" sz="2400" dirty="0" err="1"/>
              <a:t>Tabelle</a:t>
            </a:r>
            <a:r>
              <a:rPr lang="en-US" sz="2400" dirty="0"/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dirty="0"/>
              <a:t>layout/</a:t>
            </a:r>
            <a:r>
              <a:rPr lang="en-US" sz="2400" dirty="0" err="1"/>
              <a:t>estetica</a:t>
            </a:r>
            <a:endParaRPr lang="en-US" dirty="0" err="1"/>
          </a:p>
          <a:p>
            <a:pPr lvl="1">
              <a:buSzPts val="2800"/>
            </a:pPr>
            <a:r>
              <a:rPr lang="en-US" sz="2400" dirty="0"/>
              <a:t>❌ </a:t>
            </a:r>
            <a:r>
              <a:rPr lang="en-US" sz="2400" dirty="0" err="1"/>
              <a:t>Tabelle</a:t>
            </a:r>
            <a:r>
              <a:rPr lang="en-US" sz="2400" dirty="0"/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/>
              <a:t>  </a:t>
            </a:r>
            <a:endParaRPr lang="en-US" dirty="0"/>
          </a:p>
          <a:p>
            <a:pPr lvl="1">
              <a:buSzPts val="2800"/>
            </a:pPr>
            <a:r>
              <a:rPr lang="en-US" sz="2400" dirty="0"/>
              <a:t>✅ Solo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dati</a:t>
            </a:r>
            <a:r>
              <a:rPr lang="en-US" sz="2400" dirty="0"/>
              <a:t> </a:t>
            </a:r>
            <a:r>
              <a:rPr lang="en-US" sz="2400" dirty="0" err="1"/>
              <a:t>numerici</a:t>
            </a:r>
            <a:endParaRPr lang="en-US" dirty="0" err="1"/>
          </a:p>
          <a:p>
            <a:pPr lvl="1">
              <a:buSzPts val="2800"/>
            </a:pPr>
            <a:r>
              <a:rPr lang="en-US" sz="2400" dirty="0"/>
              <a:t>✅ + </a:t>
            </a:r>
            <a:r>
              <a:rPr lang="en-US" sz="2400" dirty="0" err="1"/>
              <a:t>Descrizione</a:t>
            </a:r>
            <a:r>
              <a:rPr lang="en-US" sz="2400" dirty="0"/>
              <a:t> </a:t>
            </a:r>
            <a:r>
              <a:rPr lang="en-US" sz="2400" dirty="0" err="1"/>
              <a:t>testuale</a:t>
            </a:r>
            <a:r>
              <a:rPr lang="en-US" sz="2400" dirty="0"/>
              <a:t> sempre</a:t>
            </a:r>
            <a:endParaRPr lang="en-US" dirty="0"/>
          </a:p>
          <a:p>
            <a:pPr lvl="1">
              <a:buSzPts val="2800"/>
            </a:pPr>
            <a:endParaRPr lang="en-US" sz="2400" dirty="0"/>
          </a:p>
          <a:p>
            <a:pPr marL="742950" lvl="1" indent="-285750">
              <a:spcBef>
                <a:spcPts val="0"/>
              </a:spcBef>
              <a:buSzPts val="2800"/>
            </a:pPr>
            <a:r>
              <a:rPr lang="en-US" sz="2400" dirty="0" err="1"/>
              <a:t>Esempio</a:t>
            </a:r>
            <a:r>
              <a:rPr lang="en-US" sz="2400" dirty="0"/>
              <a:t>: "</a:t>
            </a:r>
            <a:r>
              <a:rPr lang="en-US" sz="2400" dirty="0" err="1"/>
              <a:t>Tabella</a:t>
            </a:r>
            <a:r>
              <a:rPr lang="en-US" sz="2400" dirty="0"/>
              <a:t> 2x3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dirty="0"/>
              <a:t>Prima </a:t>
            </a:r>
            <a:r>
              <a:rPr lang="en-US" sz="2400" dirty="0" err="1"/>
              <a:t>riga</a:t>
            </a:r>
            <a:r>
              <a:rPr lang="en-US" sz="2400" dirty="0"/>
              <a:t> 1,2,3. </a:t>
            </a:r>
            <a:r>
              <a:rPr lang="en-US" sz="2400" dirty="0" err="1"/>
              <a:t>Seconda</a:t>
            </a:r>
            <a:r>
              <a:rPr lang="en-US" sz="2400" dirty="0"/>
              <a:t> </a:t>
            </a:r>
            <a:r>
              <a:rPr lang="en-US" sz="2400" dirty="0" err="1"/>
              <a:t>riga</a:t>
            </a:r>
            <a:r>
              <a:rPr lang="en-US" sz="2400" dirty="0"/>
              <a:t> 4,5,6"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">
          <a:extLst>
            <a:ext uri="{FF2B5EF4-FFF2-40B4-BE49-F238E27FC236}">
              <a16:creationId xmlns:a16="http://schemas.microsoft.com/office/drawing/2014/main" id="{38FA059D-F344-D8B2-D6FC-DFCE420A7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Esempio corretto di gestione tabella: trascrizione del contenuto in celle esatte.">
            <a:extLst>
              <a:ext uri="{FF2B5EF4-FFF2-40B4-BE49-F238E27FC236}">
                <a16:creationId xmlns:a16="http://schemas.microsoft.com/office/drawing/2014/main" id="{43465817-A2AA-956F-16FA-60A9A3BBA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21" y="243998"/>
            <a:ext cx="7160713" cy="5327684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BFDF4878-27E7-67A4-E042-9133C7D38A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tabelle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2260173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4" name="Rectangle 9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10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10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reeform: Shape 10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" name="Rectangle 10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326352" y="646078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ts val="4400"/>
            </a:pPr>
            <a:r>
              <a:rPr lang="en-US" sz="35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Obiettivi</a:t>
            </a:r>
            <a:r>
              <a:rPr lang="en-US" sz="3500" dirty="0">
                <a:solidFill>
                  <a:srgbClr val="FFFFFF"/>
                </a:solidFill>
              </a:rPr>
              <a:t> (1)</a:t>
            </a:r>
            <a:endParaRPr lang="it-IT" dirty="0" err="1"/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3264202" y="649480"/>
            <a:ext cx="5260002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914400">
              <a:buSzPts val="2800"/>
            </a:pPr>
            <a:r>
              <a:rPr lang="en-US" sz="2400" b="1" err="1"/>
              <a:t>Identificare</a:t>
            </a:r>
            <a:r>
              <a:rPr lang="en-US" sz="2400" b="1" dirty="0"/>
              <a:t> </a:t>
            </a:r>
            <a:r>
              <a:rPr lang="en-US" sz="2400" b="1" err="1"/>
              <a:t>barriere</a:t>
            </a:r>
            <a:r>
              <a:rPr lang="en-US" sz="2400" b="1" dirty="0"/>
              <a:t> concrete</a:t>
            </a:r>
            <a:r>
              <a:rPr lang="en-US" sz="2400" dirty="0"/>
              <a:t> </a:t>
            </a:r>
            <a:r>
              <a:rPr lang="en-US" sz="2400" err="1"/>
              <a:t>nelle</a:t>
            </a:r>
            <a:r>
              <a:rPr lang="en-US" sz="2400" dirty="0"/>
              <a:t> prove </a:t>
            </a:r>
            <a:r>
              <a:rPr lang="en-US" sz="2400" err="1"/>
              <a:t>attuali</a:t>
            </a:r>
            <a:r>
              <a:rPr lang="en-US" sz="2400" dirty="0"/>
              <a:t> </a:t>
            </a:r>
            <a:r>
              <a:rPr lang="en-US" sz="2400" err="1"/>
              <a:t>che</a:t>
            </a:r>
            <a:r>
              <a:rPr lang="en-US" sz="2400" dirty="0"/>
              <a:t> </a:t>
            </a:r>
            <a:r>
              <a:rPr lang="en-US" sz="2400" err="1"/>
              <a:t>penalizzano</a:t>
            </a:r>
            <a:r>
              <a:rPr lang="en-US" sz="2400" dirty="0"/>
              <a:t> </a:t>
            </a:r>
            <a:r>
              <a:rPr lang="en-US" sz="2400" err="1"/>
              <a:t>candidati</a:t>
            </a:r>
            <a:r>
              <a:rPr lang="en-US" sz="2400" dirty="0"/>
              <a:t> con </a:t>
            </a:r>
            <a:r>
              <a:rPr lang="en-US" sz="2400" err="1"/>
              <a:t>disabilità</a:t>
            </a:r>
            <a:r>
              <a:rPr lang="en-US" sz="2400" dirty="0"/>
              <a:t>/DSA</a:t>
            </a:r>
          </a:p>
          <a:p>
            <a:pPr lvl="1">
              <a:buSzPts val="2800"/>
              <a:buChar char="•"/>
            </a:pPr>
            <a:r>
              <a:rPr lang="en-US" sz="2400" b="1" err="1"/>
              <a:t>Fornire</a:t>
            </a:r>
            <a:r>
              <a:rPr lang="en-US" sz="2400" b="1" dirty="0"/>
              <a:t> </a:t>
            </a:r>
            <a:r>
              <a:rPr lang="en-US" sz="2400" b="1" err="1"/>
              <a:t>soluzioni</a:t>
            </a:r>
            <a:r>
              <a:rPr lang="en-US" sz="2400" b="1" dirty="0"/>
              <a:t> immediate</a:t>
            </a:r>
            <a:r>
              <a:rPr lang="en-US" sz="2400" dirty="0"/>
              <a:t> per </a:t>
            </a:r>
            <a:r>
              <a:rPr lang="en-US" sz="2400" err="1"/>
              <a:t>rendere</a:t>
            </a:r>
            <a:r>
              <a:rPr lang="en-US" sz="2400" dirty="0"/>
              <a:t> </a:t>
            </a:r>
            <a:r>
              <a:rPr lang="en-US" sz="2400" err="1"/>
              <a:t>accessibili</a:t>
            </a:r>
            <a:r>
              <a:rPr lang="en-US" sz="2400" dirty="0"/>
              <a:t> </a:t>
            </a:r>
            <a:r>
              <a:rPr lang="en-US" sz="2400" err="1"/>
              <a:t>i</a:t>
            </a:r>
            <a:r>
              <a:rPr lang="en-US" sz="2400" dirty="0"/>
              <a:t> </a:t>
            </a:r>
            <a:r>
              <a:rPr lang="en-US" sz="2400" err="1"/>
              <a:t>quesiti</a:t>
            </a:r>
            <a:r>
              <a:rPr lang="en-US" sz="2400" dirty="0"/>
              <a:t> senza </a:t>
            </a:r>
            <a:r>
              <a:rPr lang="en-US" sz="2400" err="1"/>
              <a:t>ridurre</a:t>
            </a:r>
            <a:r>
              <a:rPr lang="en-US" sz="2400" dirty="0"/>
              <a:t> il </a:t>
            </a:r>
            <a:r>
              <a:rPr lang="en-US" sz="2400" err="1"/>
              <a:t>livello</a:t>
            </a:r>
            <a:endParaRPr lang="en-US"/>
          </a:p>
          <a:p>
            <a:pPr lvl="1">
              <a:buSzPts val="2800"/>
              <a:buChar char="•"/>
            </a:pPr>
            <a:r>
              <a:rPr lang="en-US" sz="2400" b="1" err="1"/>
              <a:t>Garantire</a:t>
            </a:r>
            <a:r>
              <a:rPr lang="en-US" sz="2400" b="1" dirty="0"/>
              <a:t> tempi </a:t>
            </a:r>
            <a:r>
              <a:rPr lang="en-US" sz="2400" b="1" err="1"/>
              <a:t>equivalenti</a:t>
            </a:r>
            <a:r>
              <a:rPr lang="en-US" sz="2400" dirty="0"/>
              <a:t> di </a:t>
            </a:r>
            <a:r>
              <a:rPr lang="en-US" sz="2400" err="1"/>
              <a:t>risoluzione</a:t>
            </a:r>
            <a:r>
              <a:rPr lang="en-US" sz="2400" dirty="0"/>
              <a:t> per tutti </a:t>
            </a:r>
            <a:r>
              <a:rPr lang="en-US" sz="2400" err="1"/>
              <a:t>i</a:t>
            </a:r>
            <a:r>
              <a:rPr lang="en-US" sz="2400" dirty="0"/>
              <a:t> </a:t>
            </a:r>
            <a:r>
              <a:rPr lang="en-US" sz="2400" err="1"/>
              <a:t>candidati</a:t>
            </a:r>
            <a:endParaRPr lang="en-US"/>
          </a:p>
          <a:p>
            <a:pPr lvl="1">
              <a:buSzPts val="2800"/>
              <a:buChar char="•"/>
            </a:pPr>
            <a:r>
              <a:rPr lang="en-US" sz="2400" b="1" err="1"/>
              <a:t>Implementare</a:t>
            </a:r>
            <a:r>
              <a:rPr lang="en-US" sz="2400" b="1" dirty="0"/>
              <a:t> </a:t>
            </a:r>
            <a:r>
              <a:rPr lang="en-US" sz="2400" b="1" err="1"/>
              <a:t>linee</a:t>
            </a:r>
            <a:r>
              <a:rPr lang="en-US" sz="2400" b="1" dirty="0"/>
              <a:t> </a:t>
            </a:r>
            <a:r>
              <a:rPr lang="en-US" sz="2400" b="1" err="1"/>
              <a:t>guida</a:t>
            </a:r>
            <a:r>
              <a:rPr lang="en-US" sz="2400" b="1" dirty="0"/>
              <a:t> </a:t>
            </a:r>
            <a:r>
              <a:rPr lang="en-US" sz="2400" b="1" err="1"/>
              <a:t>pratiche</a:t>
            </a:r>
            <a:r>
              <a:rPr lang="en-US" sz="2400" dirty="0"/>
              <a:t> </a:t>
            </a:r>
            <a:r>
              <a:rPr lang="en-US" sz="2400" err="1"/>
              <a:t>applicabili</a:t>
            </a:r>
            <a:r>
              <a:rPr lang="en-US" sz="2400" dirty="0"/>
              <a:t> da subito </a:t>
            </a:r>
            <a:r>
              <a:rPr lang="en-US" sz="2400" err="1"/>
              <a:t>nelle</a:t>
            </a:r>
            <a:r>
              <a:rPr lang="en-US" sz="2400" dirty="0"/>
              <a:t> </a:t>
            </a:r>
            <a:r>
              <a:rPr lang="en-US" sz="2400" err="1"/>
              <a:t>commissioni</a:t>
            </a:r>
            <a:endParaRPr lang="en-US" sz="2400"/>
          </a:p>
          <a:p>
            <a:pPr lvl="1">
              <a:buSzPts val="2800"/>
              <a:buChar char="•"/>
            </a:pP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 txBox="1">
            <a:spLocks noGrp="1"/>
          </p:cNvSpPr>
          <p:nvPr>
            <p:ph type="title"/>
          </p:nvPr>
        </p:nvSpPr>
        <p:spPr>
          <a:xfrm>
            <a:off x="6059983" y="741391"/>
            <a:ext cx="2526926" cy="1616203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Uso del colore</a:t>
            </a:r>
            <a:endParaRPr lang="en-US" sz="2800"/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20B196DF-1732-923D-DBF8-CA0FB5AC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61" r="16770" b="-3"/>
          <a:stretch>
            <a:fillRect/>
          </a:stretch>
        </p:blipFill>
        <p:spPr>
          <a:xfrm>
            <a:off x="20" y="10"/>
            <a:ext cx="5542677" cy="6857990"/>
          </a:xfrm>
          <a:prstGeom prst="rect">
            <a:avLst/>
          </a:prstGeom>
        </p:spPr>
      </p:pic>
      <p:sp>
        <p:nvSpPr>
          <p:cNvPr id="184" name="Rectangle 183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55894" y="3271199"/>
            <a:ext cx="1630908" cy="5542697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2296081" y="2296080"/>
            <a:ext cx="6854280" cy="226211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346242" y="4425055"/>
            <a:ext cx="2196454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8" name="Google Shape;178;p16"/>
          <p:cNvSpPr txBox="1">
            <a:spLocks noGrp="1"/>
          </p:cNvSpPr>
          <p:nvPr>
            <p:ph type="body" idx="1"/>
          </p:nvPr>
        </p:nvSpPr>
        <p:spPr>
          <a:xfrm>
            <a:off x="6059983" y="2533476"/>
            <a:ext cx="2526926" cy="3815013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colore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unico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mezzo per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veicolare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informazioni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per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rispondere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3200"/>
              <a:buNone/>
            </a:pPr>
            <a:r>
              <a:rPr lang="en-US" sz="2400" dirty="0"/>
              <a:t>(e.g., </a:t>
            </a:r>
            <a:r>
              <a:rPr lang="en-US" sz="2400" dirty="0" err="1"/>
              <a:t>aiutare</a:t>
            </a:r>
            <a:r>
              <a:rPr lang="en-US" sz="2400" dirty="0"/>
              <a:t> con </a:t>
            </a:r>
            <a:r>
              <a:rPr lang="en-US" sz="2400" dirty="0" err="1"/>
              <a:t>l'uso</a:t>
            </a:r>
            <a:r>
              <a:rPr lang="en-US" sz="2400" dirty="0"/>
              <a:t> di </a:t>
            </a:r>
            <a:r>
              <a:rPr lang="en-US" sz="2400" dirty="0" err="1"/>
              <a:t>simboli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>
          <a:extLst>
            <a:ext uri="{FF2B5EF4-FFF2-40B4-BE49-F238E27FC236}">
              <a16:creationId xmlns:a16="http://schemas.microsoft.com/office/drawing/2014/main" id="{AA1178ED-6FFE-CE8E-78E6-A34F52260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Esempio corretto di utilizzo dei simboli: categorie logiche per non dipendere dai colori.">
            <a:extLst>
              <a:ext uri="{FF2B5EF4-FFF2-40B4-BE49-F238E27FC236}">
                <a16:creationId xmlns:a16="http://schemas.microsoft.com/office/drawing/2014/main" id="{B3BC3A7F-88F3-8F53-E11A-6B26C917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28" y="388640"/>
            <a:ext cx="6741188" cy="4889435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77D65795-AB65-84EE-9B4C-1A6220090A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documento</a:t>
            </a:r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3164617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Brani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lunghi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riempire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184" name="Google Shape;184;p17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Brani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lunghi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riempire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fruibili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b="1" dirty="0" err="1"/>
              <a:t>Ridurre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numero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brani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lunghi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riempire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b="1" dirty="0" err="1"/>
              <a:t>Evitare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rimando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tabelle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il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completamento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delle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domande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sul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brano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Per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indicare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riempire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usare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preferibilmente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tre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tra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parentesi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(…). 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sequenze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più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caratteri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(ad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 _____ ……. —— 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2">
          <a:extLst>
            <a:ext uri="{FF2B5EF4-FFF2-40B4-BE49-F238E27FC236}">
              <a16:creationId xmlns:a16="http://schemas.microsoft.com/office/drawing/2014/main" id="{AFAF5780-340A-9289-88E0-468DC814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F01618DB-D0BF-5B21-49BF-353B257C0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0C8BE5A7-CB3E-9B19-4F62-FA6B1D87A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F131EDB-D589-BA1B-B0CE-68F18DE7C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68F6697-CB19-5A14-806C-C59A482CD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9787D08C-B76D-9095-9563-9E3E33E94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FAD44171-A40B-290C-F8A6-947420C2C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8B773CC-600E-B5CC-DC15-4FEF7492B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Google Shape;183;p17">
            <a:extLst>
              <a:ext uri="{FF2B5EF4-FFF2-40B4-BE49-F238E27FC236}">
                <a16:creationId xmlns:a16="http://schemas.microsoft.com/office/drawing/2014/main" id="{A209CCA8-66C7-200A-83B9-B7066EFD61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38" y="634232"/>
            <a:ext cx="3005096" cy="3340120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Brani da </a:t>
            </a:r>
            <a:r>
              <a:rPr lang="en-US" sz="4000" err="1">
                <a:solidFill>
                  <a:srgbClr val="FFFFFF"/>
                </a:solidFill>
              </a:rPr>
              <a:t>completare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err="1">
                <a:solidFill>
                  <a:srgbClr val="FFFFFF"/>
                </a:solidFill>
              </a:rPr>
              <a:t>oppure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con </a:t>
            </a:r>
            <a:r>
              <a:rPr lang="en-US" sz="4000" err="1">
                <a:solidFill>
                  <a:srgbClr val="FFFFFF"/>
                </a:solidFill>
              </a:rPr>
              <a:t>porzioni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err="1">
                <a:solidFill>
                  <a:srgbClr val="FFFFFF"/>
                </a:solidFill>
              </a:rPr>
              <a:t>bilingue</a:t>
            </a:r>
            <a:endParaRPr lang="it-IT" err="1"/>
          </a:p>
        </p:txBody>
      </p:sp>
      <p:sp>
        <p:nvSpPr>
          <p:cNvPr id="184" name="Google Shape;184;p17">
            <a:extLst>
              <a:ext uri="{FF2B5EF4-FFF2-40B4-BE49-F238E27FC236}">
                <a16:creationId xmlns:a16="http://schemas.microsoft.com/office/drawing/2014/main" id="{BCE50F73-5163-D695-65AF-566D8483AA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US" sz="2400" dirty="0"/>
              <a:t>Brani </a:t>
            </a:r>
            <a:r>
              <a:rPr lang="en-US" sz="2400" dirty="0" err="1"/>
              <a:t>lunghi</a:t>
            </a:r>
            <a:r>
              <a:rPr lang="en-US" sz="2400" dirty="0"/>
              <a:t> con </a:t>
            </a:r>
            <a:r>
              <a:rPr lang="en-US" sz="2400" dirty="0" err="1"/>
              <a:t>spazi</a:t>
            </a:r>
            <a:r>
              <a:rPr lang="en-US" sz="2400" dirty="0"/>
              <a:t> da </a:t>
            </a:r>
            <a:r>
              <a:rPr lang="en-US" sz="2400" dirty="0" err="1"/>
              <a:t>riempire</a:t>
            </a:r>
            <a:r>
              <a:rPr lang="en-US" sz="2400" dirty="0"/>
              <a:t> </a:t>
            </a:r>
            <a:endParaRPr lang="it-IT" dirty="0"/>
          </a:p>
          <a:p>
            <a:pPr>
              <a:buNone/>
            </a:pPr>
            <a:r>
              <a:rPr lang="en-US" sz="2400" dirty="0" err="1"/>
              <a:t>sono</a:t>
            </a:r>
            <a:r>
              <a:rPr lang="en-US" sz="2400" dirty="0"/>
              <a:t> </a:t>
            </a:r>
            <a:r>
              <a:rPr lang="en-US" sz="2400" dirty="0" err="1"/>
              <a:t>fruibili</a:t>
            </a:r>
            <a:r>
              <a:rPr lang="en-US" sz="2400" dirty="0"/>
              <a:t> con </a:t>
            </a:r>
            <a:r>
              <a:rPr lang="en-US" sz="2400" dirty="0" err="1"/>
              <a:t>difficoltà</a:t>
            </a:r>
            <a:r>
              <a:rPr lang="en-US" sz="2400" dirty="0"/>
              <a:t>:</a:t>
            </a:r>
            <a:endParaRPr lang="it-IT" dirty="0"/>
          </a:p>
          <a:p>
            <a:pPr marL="285750" indent="-285750"/>
            <a:r>
              <a:rPr lang="en-US" sz="2400" b="1" dirty="0" err="1"/>
              <a:t>Limitare</a:t>
            </a:r>
            <a:r>
              <a:rPr lang="en-US" sz="2400" b="1" dirty="0"/>
              <a:t> </a:t>
            </a:r>
            <a:r>
              <a:rPr lang="en-US" sz="2400" b="1" dirty="0" err="1"/>
              <a:t>spazi</a:t>
            </a:r>
            <a:r>
              <a:rPr lang="en-US" sz="2400" b="1" dirty="0"/>
              <a:t> </a:t>
            </a:r>
            <a:r>
              <a:rPr lang="en-US" sz="2400" b="1" dirty="0" err="1"/>
              <a:t>vuoti</a:t>
            </a:r>
            <a:r>
              <a:rPr lang="en-US" sz="2400" dirty="0"/>
              <a:t>: </a:t>
            </a:r>
            <a:r>
              <a:rPr lang="en-US" sz="2400" dirty="0" err="1"/>
              <a:t>massimo</a:t>
            </a:r>
            <a:r>
              <a:rPr lang="en-US" sz="2400" dirty="0"/>
              <a:t> 3 per </a:t>
            </a:r>
            <a:r>
              <a:rPr lang="en-US" sz="2400" dirty="0" err="1"/>
              <a:t>quesito</a:t>
            </a:r>
            <a:endParaRPr lang="en-US"/>
          </a:p>
          <a:p>
            <a:pPr marL="285750" indent="-285750"/>
            <a:r>
              <a:rPr lang="en-US" sz="2400" b="1" dirty="0" err="1"/>
              <a:t>Evitare</a:t>
            </a:r>
            <a:r>
              <a:rPr lang="en-US" sz="2400" b="1" dirty="0"/>
              <a:t> </a:t>
            </a:r>
            <a:r>
              <a:rPr lang="en-US" sz="2400" b="1" dirty="0" err="1"/>
              <a:t>rimandi</a:t>
            </a:r>
            <a:r>
              <a:rPr lang="en-US" sz="2400" b="1" dirty="0"/>
              <a:t> </a:t>
            </a:r>
            <a:r>
              <a:rPr lang="en-US" sz="2400" b="1" dirty="0" err="1"/>
              <a:t>esterni</a:t>
            </a:r>
            <a:r>
              <a:rPr lang="en-US" sz="2400" dirty="0"/>
              <a:t>: prima </a:t>
            </a:r>
            <a:r>
              <a:rPr lang="en-US" sz="2400" dirty="0" err="1"/>
              <a:t>inserire</a:t>
            </a:r>
            <a:r>
              <a:rPr lang="en-US" sz="2400" dirty="0"/>
              <a:t> le </a:t>
            </a:r>
            <a:r>
              <a:rPr lang="en-US" sz="2400" dirty="0" err="1"/>
              <a:t>risposte</a:t>
            </a:r>
            <a:r>
              <a:rPr lang="en-US" sz="2400" dirty="0"/>
              <a:t>, poi il testo da </a:t>
            </a:r>
            <a:r>
              <a:rPr lang="en-US" sz="2400" dirty="0" err="1"/>
              <a:t>completare</a:t>
            </a:r>
            <a:r>
              <a:rPr lang="en-US" sz="2400" dirty="0"/>
              <a:t> (</a:t>
            </a:r>
            <a:r>
              <a:rPr lang="en-US" sz="2400" dirty="0" err="1"/>
              <a:t>carico</a:t>
            </a:r>
            <a:r>
              <a:rPr lang="en-US" sz="2400" dirty="0"/>
              <a:t> </a:t>
            </a:r>
            <a:r>
              <a:rPr lang="en-US" sz="2400" dirty="0" err="1"/>
              <a:t>cognitivo</a:t>
            </a:r>
            <a:r>
              <a:rPr lang="en-US" sz="2400" dirty="0"/>
              <a:t>) </a:t>
            </a:r>
          </a:p>
          <a:p>
            <a:pPr marL="285750" indent="-285750"/>
            <a:r>
              <a:rPr lang="en-US" sz="2400" b="1" dirty="0" err="1"/>
              <a:t>Separare</a:t>
            </a:r>
            <a:r>
              <a:rPr lang="en-US" sz="2400" b="1" dirty="0"/>
              <a:t> le lingue</a:t>
            </a:r>
            <a:r>
              <a:rPr lang="en-US" sz="2400" dirty="0"/>
              <a:t>: </a:t>
            </a:r>
            <a:r>
              <a:rPr lang="en-US" sz="2400" dirty="0" err="1"/>
              <a:t>indicatori</a:t>
            </a:r>
            <a:r>
              <a:rPr lang="en-US" sz="2400" dirty="0"/>
              <a:t> </a:t>
            </a:r>
            <a:r>
              <a:rPr lang="en-US" sz="2400" dirty="0" err="1"/>
              <a:t>chiari</a:t>
            </a:r>
            <a:r>
              <a:rPr lang="en-US" sz="2400" dirty="0"/>
              <a:t> "Inglese:" / "Italiano:"</a:t>
            </a:r>
            <a:endParaRPr lang="en-US"/>
          </a:p>
          <a:p>
            <a:pPr marL="285750" indent="-285750"/>
            <a:r>
              <a:rPr lang="en-US" sz="2400" b="1" dirty="0" err="1"/>
              <a:t>Usare</a:t>
            </a:r>
            <a:r>
              <a:rPr lang="en-US" sz="2400" b="1" dirty="0"/>
              <a:t> </a:t>
            </a:r>
            <a:r>
              <a:rPr lang="en-US" sz="2400" b="1" dirty="0" err="1"/>
              <a:t>notazione</a:t>
            </a:r>
            <a:r>
              <a:rPr lang="en-US" sz="2400" b="1" dirty="0"/>
              <a:t> standard</a:t>
            </a:r>
            <a:r>
              <a:rPr lang="en-US" sz="2400" dirty="0"/>
              <a:t>: (…) </a:t>
            </a:r>
            <a:r>
              <a:rPr lang="en-US" sz="2400" dirty="0" err="1"/>
              <a:t>invece</a:t>
            </a:r>
            <a:r>
              <a:rPr lang="en-US" sz="2400" dirty="0"/>
              <a:t> di _____ o ——</a:t>
            </a:r>
            <a:endParaRPr lang="en-US"/>
          </a:p>
          <a:p>
            <a:pPr marL="0" lvl="0" indent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2009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26352" y="1368596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Sigle, </a:t>
            </a:r>
            <a:r>
              <a:rPr lang="en-US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acronimi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abbreviazioni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nomi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di fantasia</a:t>
            </a:r>
            <a:endParaRPr lang="it-IT"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/>
              <a:t>Sigle, </a:t>
            </a:r>
            <a:r>
              <a:rPr lang="en-US" sz="2400" dirty="0" err="1"/>
              <a:t>acronimi</a:t>
            </a:r>
            <a:r>
              <a:rPr lang="en-US" sz="2400" dirty="0"/>
              <a:t>, </a:t>
            </a:r>
            <a:r>
              <a:rPr lang="en-US" sz="2400" dirty="0" err="1"/>
              <a:t>abbreviazioni</a:t>
            </a:r>
            <a:r>
              <a:rPr lang="en-US" sz="2400" dirty="0"/>
              <a:t> e </a:t>
            </a:r>
            <a:r>
              <a:rPr lang="en-US" sz="2400" dirty="0" err="1"/>
              <a:t>nomi</a:t>
            </a:r>
            <a:r>
              <a:rPr lang="en-US" sz="2400" dirty="0"/>
              <a:t> di fantasia </a:t>
            </a:r>
            <a:r>
              <a:rPr lang="en-US" sz="2400" dirty="0" err="1"/>
              <a:t>potrebbero</a:t>
            </a:r>
            <a:r>
              <a:rPr lang="en-US" sz="2400" dirty="0"/>
              <a:t> </a:t>
            </a:r>
            <a:r>
              <a:rPr lang="en-US" sz="2400" dirty="0" err="1"/>
              <a:t>risultare</a:t>
            </a:r>
            <a:r>
              <a:rPr lang="en-US" sz="2400" dirty="0"/>
              <a:t> </a:t>
            </a:r>
            <a:r>
              <a:rPr lang="en-US" sz="2400" dirty="0" err="1"/>
              <a:t>incomprensibili</a:t>
            </a:r>
            <a:r>
              <a:rPr lang="en-US" sz="2400" dirty="0"/>
              <a:t> se </a:t>
            </a:r>
            <a:r>
              <a:rPr lang="en-US" sz="2400" dirty="0" err="1"/>
              <a:t>letti</a:t>
            </a:r>
            <a:r>
              <a:rPr lang="en-US" sz="2400" dirty="0"/>
              <a:t> da un </a:t>
            </a:r>
            <a:r>
              <a:rPr lang="en-US" sz="2400" dirty="0" err="1"/>
              <a:t>sintetizzatore</a:t>
            </a:r>
            <a:r>
              <a:rPr lang="en-US" sz="2400" dirty="0"/>
              <a:t> </a:t>
            </a:r>
            <a:r>
              <a:rPr lang="en-US" sz="2400" dirty="0" err="1"/>
              <a:t>vocale</a:t>
            </a:r>
            <a:r>
              <a:rPr lang="en-US" sz="2400" dirty="0"/>
              <a:t>:</a:t>
            </a:r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Scrivere</a:t>
            </a:r>
            <a:r>
              <a:rPr lang="en-US" sz="2400" dirty="0"/>
              <a:t> in forma </a:t>
            </a:r>
            <a:r>
              <a:rPr lang="en-US" sz="2400" dirty="0" err="1"/>
              <a:t>estesa</a:t>
            </a:r>
            <a:r>
              <a:rPr lang="en-US" sz="2400" dirty="0"/>
              <a:t> la sigla, </a:t>
            </a:r>
            <a:r>
              <a:rPr lang="en-US" sz="2400" dirty="0" err="1"/>
              <a:t>l’acronimo</a:t>
            </a:r>
            <a:r>
              <a:rPr lang="en-US" sz="2400" dirty="0"/>
              <a:t> o </a:t>
            </a:r>
            <a:r>
              <a:rPr lang="en-US" sz="2400" dirty="0" err="1"/>
              <a:t>l’abbreviazione</a:t>
            </a:r>
            <a:r>
              <a:rPr lang="en-US" sz="2400" dirty="0"/>
              <a:t> </a:t>
            </a:r>
            <a:r>
              <a:rPr lang="en-US" sz="2400" dirty="0" err="1"/>
              <a:t>almeno</a:t>
            </a:r>
            <a:r>
              <a:rPr lang="en-US" sz="2400" dirty="0"/>
              <a:t> la prima volta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appare</a:t>
            </a:r>
            <a:r>
              <a:rPr lang="en-US" sz="2400" dirty="0"/>
              <a:t> in un </a:t>
            </a:r>
            <a:r>
              <a:rPr lang="en-US" sz="2400" dirty="0" err="1"/>
              <a:t>quesito</a:t>
            </a:r>
            <a:r>
              <a:rPr lang="en-US" sz="2400" dirty="0"/>
              <a:t> (ad es. ROE Return On Equity)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Consiglio </a:t>
            </a:r>
            <a:r>
              <a:rPr lang="en-US" sz="2400" dirty="0" err="1"/>
              <a:t>pratico</a:t>
            </a:r>
            <a:r>
              <a:rPr lang="en-US" sz="2400" dirty="0"/>
              <a:t>: </a:t>
            </a:r>
            <a:r>
              <a:rPr lang="en-US" sz="2400" dirty="0" err="1"/>
              <a:t>utilizzare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serie</a:t>
            </a:r>
            <a:r>
              <a:rPr lang="en-US" sz="2400" dirty="0"/>
              <a:t> </a:t>
            </a:r>
            <a:r>
              <a:rPr lang="en-US" sz="2400" dirty="0" err="1"/>
              <a:t>predefinita</a:t>
            </a:r>
            <a:r>
              <a:rPr lang="en-US" sz="2400" dirty="0"/>
              <a:t>/standard di </a:t>
            </a:r>
            <a:r>
              <a:rPr lang="en-US" sz="2400" dirty="0" err="1"/>
              <a:t>acronimi</a:t>
            </a:r>
            <a:r>
              <a:rPr lang="en-US" sz="2400" dirty="0"/>
              <a:t> per le </a:t>
            </a:r>
            <a:r>
              <a:rPr lang="en-US" sz="2400" dirty="0" err="1"/>
              <a:t>singole</a:t>
            </a:r>
            <a:r>
              <a:rPr lang="en-US" sz="2400" dirty="0"/>
              <a:t> prove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EB2496C2-629E-E39B-83D1-5B86B4A10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" name="Rectangle 2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Esempi di acronimi corretti e scorretti">
            <a:extLst>
              <a:ext uri="{FF2B5EF4-FFF2-40B4-BE49-F238E27FC236}">
                <a16:creationId xmlns:a16="http://schemas.microsoft.com/office/drawing/2014/main" id="{98CB81F3-DE5B-85C6-EA2F-3B3B4D363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12" y="480322"/>
            <a:ext cx="8458200" cy="5011483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7232BEB8-A40C-2BE9-DBEC-B5E840A0D7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103109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 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 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 </a:t>
            </a:r>
            <a:br>
              <a:rPr lang="en-US" sz="3000" kern="1200" dirty="0">
                <a:solidFill>
                  <a:srgbClr val="FFFFFF"/>
                </a:solidFill>
              </a:rPr>
            </a:br>
            <a:r>
              <a:rPr lang="en-US" sz="3000" kern="1200" dirty="0" err="1">
                <a:solidFill>
                  <a:srgbClr val="FFFFFF"/>
                </a:solidFill>
              </a:rPr>
              <a:t>acronimi</a:t>
            </a:r>
            <a:r>
              <a:rPr lang="en-US" sz="3000" kern="1200" dirty="0">
                <a:solidFill>
                  <a:srgbClr val="FFFFFF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06660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3" name="Rectangle 20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Sequenze alfanumeriche da decifrare</a:t>
            </a:r>
            <a:endParaRPr lang="en-US" sz="2700">
              <a:solidFill>
                <a:srgbClr val="FFFFFF"/>
              </a:solidFill>
            </a:endParaRPr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ts val="3200"/>
              <a:buNone/>
            </a:pP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Alcuni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completamento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decifrazione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alfanumerica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creano</a:t>
            </a:r>
            <a:r>
              <a:rPr lang="en-US" sz="2400" dirty="0"/>
              <a:t>:</a:t>
            </a:r>
            <a:endParaRPr lang="it-IT" dirty="0"/>
          </a:p>
          <a:p>
            <a:pPr marL="342900" lvl="0">
              <a:spcBef>
                <a:spcPts val="0"/>
              </a:spcBef>
              <a:spcAft>
                <a:spcPts val="600"/>
              </a:spcAft>
              <a:buSzPts val="3200"/>
              <a:buFont typeface="Calibri"/>
              <a:buChar char="-"/>
            </a:pPr>
            <a:r>
              <a:rPr lang="en-US" sz="2400" dirty="0"/>
              <a:t>Molta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confusione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in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candidate 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candidati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disabilità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visive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pPr marL="342900">
              <a:spcBef>
                <a:spcPts val="0"/>
              </a:spcBef>
              <a:spcAft>
                <a:spcPts val="600"/>
              </a:spcAft>
              <a:buSzPts val="3200"/>
              <a:buFont typeface="Calibri"/>
              <a:buChar char="-"/>
            </a:pPr>
            <a:r>
              <a:rPr lang="en-US" sz="2400" dirty="0"/>
              <a:t>Tempo </a:t>
            </a:r>
            <a:r>
              <a:rPr lang="en-US" sz="2400" dirty="0" err="1"/>
              <a:t>necessario</a:t>
            </a:r>
            <a:r>
              <a:rPr lang="en-US" sz="2400" dirty="0"/>
              <a:t> </a:t>
            </a:r>
            <a:r>
              <a:rPr lang="en-US" sz="2400" dirty="0" err="1"/>
              <a:t>aggiuntivo</a:t>
            </a:r>
            <a:r>
              <a:rPr lang="en-US" sz="2400" dirty="0"/>
              <a:t> </a:t>
            </a:r>
            <a:r>
              <a:rPr lang="en-US" sz="2400" dirty="0" err="1"/>
              <a:t>richiesto</a:t>
            </a:r>
            <a:r>
              <a:rPr lang="en-US" sz="2400" dirty="0"/>
              <a:t> per la </a:t>
            </a:r>
            <a:r>
              <a:rPr lang="en-US" sz="2400" dirty="0" err="1"/>
              <a:t>comprensione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domande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>
          <a:extLst>
            <a:ext uri="{FF2B5EF4-FFF2-40B4-BE49-F238E27FC236}">
              <a16:creationId xmlns:a16="http://schemas.microsoft.com/office/drawing/2014/main" id="{41517FE5-9ECF-F88F-DBC2-733D19604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8" name="Rectangle 2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3E7C1F44-13DF-8CB6-D06D-8D5A4530A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1" y="365986"/>
            <a:ext cx="7984418" cy="5032552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4FAC7534-2B64-75AC-41D3-957118088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notazioni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alfanumeriche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1051163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>
                <a:latin typeface="Calibri"/>
                <a:ea typeface="Calibri"/>
                <a:cs typeface="Calibri"/>
                <a:sym typeface="Calibri"/>
              </a:rPr>
              <a:t>Immagini (1)</a:t>
            </a:r>
            <a:endParaRPr lang="en-US" sz="3850"/>
          </a:p>
        </p:txBody>
      </p:sp>
      <p:sp>
        <p:nvSpPr>
          <p:cNvPr id="202" name="Google Shape;202;p20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rappresentano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barriera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durante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prova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ammissione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Dove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possibile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predisporre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senza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endParaRPr lang="en-US" sz="24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ad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alta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risoluzione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e ad alto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contrasto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elementi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ben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visibili</a:t>
            </a:r>
            <a:endParaRPr lang="en-US" sz="240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78CD499F-03D8-C46F-5E55-B0B4F5246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852544" y="308454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>
                <a:latin typeface="Calibri"/>
                <a:ea typeface="Calibri"/>
                <a:cs typeface="Calibri"/>
                <a:sym typeface="Calibri"/>
              </a:rPr>
              <a:t>Immagini (2)</a:t>
            </a:r>
            <a:endParaRPr lang="en-US" sz="3850"/>
          </a:p>
        </p:txBody>
      </p:sp>
      <p:sp>
        <p:nvSpPr>
          <p:cNvPr id="208" name="Google Shape;208;p21"/>
          <p:cNvSpPr txBox="1">
            <a:spLocks noGrp="1"/>
          </p:cNvSpPr>
          <p:nvPr>
            <p:ph type="body" idx="1"/>
          </p:nvPr>
        </p:nvSpPr>
        <p:spPr>
          <a:xfrm>
            <a:off x="-486" y="2085808"/>
            <a:ext cx="6134763" cy="382376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Se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un’immagine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è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fondamentale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comprendere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quesito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sintetica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dell’immagine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2400" u="sng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Non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complemento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dell’esposizione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2400"/>
          </a:p>
          <a:p>
            <a:pPr marL="1200150" lvl="2" indent="-28575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/>
              <a:buChar char="§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Marcare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l’immagine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decorativa</a:t>
            </a:r>
            <a:endParaRPr lang="en-US" sz="20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400" err="1"/>
              <a:t>Evitare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possono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essere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descritte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sinteticamente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senza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risposta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400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74C6FEEA-3D7B-7490-40AF-8493FB4AA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87915F6F-82B3-BAC4-4DC2-52304A1B1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5">
            <a:extLst>
              <a:ext uri="{FF2B5EF4-FFF2-40B4-BE49-F238E27FC236}">
                <a16:creationId xmlns:a16="http://schemas.microsoft.com/office/drawing/2014/main" id="{AA2439AA-BD7A-A463-8850-9F35EB316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4" name="Rectangle 97">
            <a:extLst>
              <a:ext uri="{FF2B5EF4-FFF2-40B4-BE49-F238E27FC236}">
                <a16:creationId xmlns:a16="http://schemas.microsoft.com/office/drawing/2014/main" id="{648684C1-8AF2-BD15-9E80-30FF3523C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9">
            <a:extLst>
              <a:ext uri="{FF2B5EF4-FFF2-40B4-BE49-F238E27FC236}">
                <a16:creationId xmlns:a16="http://schemas.microsoft.com/office/drawing/2014/main" id="{B407EE6F-B607-9F44-2BB9-60602F4B3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101">
            <a:extLst>
              <a:ext uri="{FF2B5EF4-FFF2-40B4-BE49-F238E27FC236}">
                <a16:creationId xmlns:a16="http://schemas.microsoft.com/office/drawing/2014/main" id="{DA162857-D969-F8EB-A801-8E17A0162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103">
            <a:extLst>
              <a:ext uri="{FF2B5EF4-FFF2-40B4-BE49-F238E27FC236}">
                <a16:creationId xmlns:a16="http://schemas.microsoft.com/office/drawing/2014/main" id="{078FE058-6964-349A-F398-3DB54A03E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reeform: Shape 105">
            <a:extLst>
              <a:ext uri="{FF2B5EF4-FFF2-40B4-BE49-F238E27FC236}">
                <a16:creationId xmlns:a16="http://schemas.microsoft.com/office/drawing/2014/main" id="{34A52C12-0EEB-C498-2EA5-28C773D96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" name="Rectangle 107">
            <a:extLst>
              <a:ext uri="{FF2B5EF4-FFF2-40B4-BE49-F238E27FC236}">
                <a16:creationId xmlns:a16="http://schemas.microsoft.com/office/drawing/2014/main" id="{C156A4D5-9525-F7A0-5BC7-C0FF39CAC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0DE9EED0-EC4B-ADD5-A9C5-F2525BE078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352" y="646078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ts val="4400"/>
            </a:pPr>
            <a:r>
              <a:rPr lang="en-US" sz="35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Obiettivi</a:t>
            </a:r>
            <a:r>
              <a:rPr lang="en-US" sz="3500" dirty="0">
                <a:solidFill>
                  <a:srgbClr val="FFFFFF"/>
                </a:solidFill>
              </a:rPr>
              <a:t> (2)</a:t>
            </a:r>
            <a:endParaRPr lang="it-IT" dirty="0" err="1"/>
          </a:p>
        </p:txBody>
      </p:sp>
      <p:sp>
        <p:nvSpPr>
          <p:cNvPr id="91" name="Google Shape;91;p2">
            <a:extLst>
              <a:ext uri="{FF2B5EF4-FFF2-40B4-BE49-F238E27FC236}">
                <a16:creationId xmlns:a16="http://schemas.microsoft.com/office/drawing/2014/main" id="{BA955571-6FE0-6DEC-E622-CE567E2EC9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64202" y="649480"/>
            <a:ext cx="5260002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US" sz="2400" b="1" dirty="0" err="1"/>
              <a:t>Situazione</a:t>
            </a:r>
            <a:r>
              <a:rPr lang="en-US" sz="2400" b="1" dirty="0"/>
              <a:t> </a:t>
            </a:r>
            <a:r>
              <a:rPr lang="en-US" sz="2400" b="1" dirty="0" err="1"/>
              <a:t>attuale</a:t>
            </a:r>
            <a:r>
              <a:rPr lang="en-US" sz="2400" b="1" dirty="0"/>
              <a:t>:</a:t>
            </a:r>
            <a:endParaRPr lang="it-IT" dirty="0"/>
          </a:p>
          <a:p>
            <a:pPr marL="285750" indent="-285750"/>
            <a:r>
              <a:rPr lang="en-US" sz="2400" dirty="0"/>
              <a:t>In media 15-20% </a:t>
            </a:r>
            <a:r>
              <a:rPr lang="en-US" sz="2400" dirty="0" err="1"/>
              <a:t>candidati</a:t>
            </a:r>
            <a:r>
              <a:rPr lang="en-US" sz="2400" dirty="0"/>
              <a:t> </a:t>
            </a:r>
            <a:r>
              <a:rPr lang="en-US" sz="2400" dirty="0" err="1"/>
              <a:t>usa</a:t>
            </a:r>
            <a:r>
              <a:rPr lang="en-US" sz="2400" dirty="0"/>
              <a:t> </a:t>
            </a:r>
            <a:r>
              <a:rPr lang="en-US" sz="2400" dirty="0" err="1"/>
              <a:t>tecnologie</a:t>
            </a:r>
            <a:r>
              <a:rPr lang="en-US" sz="2400" dirty="0"/>
              <a:t> assistive</a:t>
            </a:r>
            <a:endParaRPr lang="en-US" dirty="0"/>
          </a:p>
          <a:p>
            <a:pPr marL="285750" indent="-285750"/>
            <a:r>
              <a:rPr lang="en-US" sz="2400" dirty="0"/>
              <a:t>Tempo </a:t>
            </a:r>
            <a:r>
              <a:rPr lang="en-US" sz="2400" err="1"/>
              <a:t>lettura</a:t>
            </a:r>
            <a:r>
              <a:rPr lang="en-US" sz="2400" dirty="0"/>
              <a:t>: 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200" dirty="0"/>
              <a:t>Screen reader 150 parole al </a:t>
            </a:r>
            <a:r>
              <a:rPr lang="en-US" sz="2200" dirty="0" err="1"/>
              <a:t>minuto</a:t>
            </a:r>
            <a:r>
              <a:rPr lang="en-US" sz="2200" dirty="0"/>
              <a:t> 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200" dirty="0" err="1"/>
              <a:t>Visivo</a:t>
            </a:r>
            <a:r>
              <a:rPr lang="en-US" sz="2200" dirty="0"/>
              <a:t> 250+ parole al </a:t>
            </a:r>
            <a:r>
              <a:rPr lang="en-US" sz="2200" dirty="0" err="1"/>
              <a:t>minuto</a:t>
            </a:r>
            <a:endParaRPr lang="en-US" sz="2200"/>
          </a:p>
          <a:p>
            <a:pPr marL="285750" indent="-285750"/>
            <a:r>
              <a:rPr lang="en-US" sz="2400" b="1" dirty="0" err="1"/>
              <a:t>Esempio</a:t>
            </a:r>
            <a:r>
              <a:rPr lang="en-US" sz="2400" b="1" dirty="0"/>
              <a:t> </a:t>
            </a:r>
            <a:r>
              <a:rPr lang="en-US" sz="2400" b="1" dirty="0" err="1"/>
              <a:t>pratico</a:t>
            </a:r>
            <a:r>
              <a:rPr lang="en-US" sz="2400" dirty="0"/>
              <a:t>: Un </a:t>
            </a:r>
            <a:r>
              <a:rPr lang="en-US" sz="2400" dirty="0" err="1"/>
              <a:t>quesito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richiede</a:t>
            </a:r>
            <a:r>
              <a:rPr lang="en-US" sz="2400" dirty="0"/>
              <a:t> 2 </a:t>
            </a:r>
            <a:r>
              <a:rPr lang="en-US" sz="2400" dirty="0" err="1"/>
              <a:t>minuti</a:t>
            </a:r>
            <a:r>
              <a:rPr lang="en-US" sz="2400" dirty="0"/>
              <a:t> a </a:t>
            </a:r>
            <a:r>
              <a:rPr lang="en-US" sz="2400" dirty="0" err="1"/>
              <a:t>candidato</a:t>
            </a:r>
            <a:r>
              <a:rPr lang="en-US" sz="2400" dirty="0"/>
              <a:t> </a:t>
            </a:r>
            <a:r>
              <a:rPr lang="en-US" sz="2400" dirty="0" err="1"/>
              <a:t>normovedente</a:t>
            </a:r>
            <a:r>
              <a:rPr lang="en-US" sz="2400" dirty="0"/>
              <a:t> → 3,5 </a:t>
            </a:r>
            <a:r>
              <a:rPr lang="en-US" sz="2400" dirty="0" err="1"/>
              <a:t>minuti</a:t>
            </a:r>
            <a:r>
              <a:rPr lang="en-US" sz="2400" dirty="0"/>
              <a:t> con screen reader</a:t>
            </a:r>
            <a:endParaRPr lang="en-US" dirty="0"/>
          </a:p>
          <a:p>
            <a:pPr marL="285750" indent="-285750"/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1963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CBD08253-1CFC-19E4-BA15-2B7BBC74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25E56C1B-D388-B2CB-2A13-4A5F102A4B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 dirty="0" err="1">
                <a:solidFill>
                  <a:srgbClr val="FFFFFF"/>
                </a:solidFill>
              </a:rPr>
              <a:t>Esempio</a:t>
            </a:r>
            <a:r>
              <a:rPr lang="en-US" sz="3500" kern="1200" dirty="0">
                <a:solidFill>
                  <a:srgbClr val="FFFFFF"/>
                </a:solidFill>
              </a:rPr>
              <a:t> testo alternativo </a:t>
            </a:r>
            <a:r>
              <a:rPr lang="en-US" sz="3500" kern="1200" dirty="0" err="1">
                <a:solidFill>
                  <a:srgbClr val="FFFFFF"/>
                </a:solidFill>
              </a:rPr>
              <a:t>immagine</a:t>
            </a:r>
            <a:r>
              <a:rPr lang="en-US" sz="3500" kern="1200" dirty="0">
                <a:solidFill>
                  <a:srgbClr val="FFFFFF"/>
                </a:solidFill>
              </a:rPr>
              <a:t> in Word </a:t>
            </a:r>
          </a:p>
        </p:txBody>
      </p:sp>
      <p:pic>
        <p:nvPicPr>
          <p:cNvPr id="10" name="Immagine 9" descr="Inserimento del testo alternativo per un'immagine in Microsoft Word">
            <a:extLst>
              <a:ext uri="{FF2B5EF4-FFF2-40B4-BE49-F238E27FC236}">
                <a16:creationId xmlns:a16="http://schemas.microsoft.com/office/drawing/2014/main" id="{30F9CCD5-B25D-0CF2-723B-90878F98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13" y="192181"/>
            <a:ext cx="6957173" cy="494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21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37892120-697A-68EF-F0A7-28B2D30F4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3BCDC22E-506A-7FCB-E506-06A71D71A6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 dirty="0" err="1">
                <a:solidFill>
                  <a:srgbClr val="FFFFFF"/>
                </a:solidFill>
              </a:rPr>
              <a:t>Esempio</a:t>
            </a:r>
            <a:r>
              <a:rPr lang="en-US" sz="3500" kern="1200" dirty="0">
                <a:solidFill>
                  <a:srgbClr val="FFFFFF"/>
                </a:solidFill>
              </a:rPr>
              <a:t> testo alternativo </a:t>
            </a:r>
            <a:r>
              <a:rPr lang="en-US" sz="3500" kern="1200" dirty="0" err="1">
                <a:solidFill>
                  <a:srgbClr val="FFFFFF"/>
                </a:solidFill>
              </a:rPr>
              <a:t>immagine</a:t>
            </a:r>
            <a:r>
              <a:rPr lang="en-US" sz="3500" kern="1200" dirty="0">
                <a:solidFill>
                  <a:srgbClr val="FFFFFF"/>
                </a:solidFill>
              </a:rPr>
              <a:t> in PowerPoint</a:t>
            </a:r>
            <a:endParaRPr lang="it-IT" dirty="0"/>
          </a:p>
        </p:txBody>
      </p:sp>
      <p:pic>
        <p:nvPicPr>
          <p:cNvPr id="2" name="Immagine 1" descr="Inserimento del testo alternativo per un'immagine in Microsoft PowerPoint">
            <a:extLst>
              <a:ext uri="{FF2B5EF4-FFF2-40B4-BE49-F238E27FC236}">
                <a16:creationId xmlns:a16="http://schemas.microsoft.com/office/drawing/2014/main" id="{B11519B1-1A9E-77E7-8D4A-5D8582F98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42" y="390832"/>
            <a:ext cx="803398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89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BEC7DFDC-3359-04E2-CC8D-D45371B28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5BA5CC-5D9A-B01C-E71F-E7665B5A9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774FD2-BF48-0BD6-8735-CB5BE558E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FF9DFA-794F-E84C-04DC-81C010491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5DF370-E02A-AE64-AF39-7056B3F30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B3E3D264-1941-A98B-C153-93BE1A77D9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668639"/>
            <a:ext cx="627042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esportazione</a:t>
            </a:r>
            <a:r>
              <a:rPr lang="en-US" sz="3000" kern="1200" dirty="0">
                <a:solidFill>
                  <a:srgbClr val="FFFFFF"/>
                </a:solidFill>
              </a:rPr>
              <a:t> in PDF/A (1)</a:t>
            </a:r>
          </a:p>
        </p:txBody>
      </p:sp>
      <p:pic>
        <p:nvPicPr>
          <p:cNvPr id="4" name="Immagine 3" descr="Utilizzo della voce &quot;File&quot; per esportare un documento come PDF/A">
            <a:extLst>
              <a:ext uri="{FF2B5EF4-FFF2-40B4-BE49-F238E27FC236}">
                <a16:creationId xmlns:a16="http://schemas.microsoft.com/office/drawing/2014/main" id="{E8ED6EDC-72EF-B7E6-15F9-0A36FDF0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68941"/>
            <a:ext cx="5002308" cy="2084295"/>
          </a:xfrm>
          <a:prstGeom prst="rect">
            <a:avLst/>
          </a:prstGeom>
        </p:spPr>
      </p:pic>
      <p:pic>
        <p:nvPicPr>
          <p:cNvPr id="5" name="Immagine 4" descr="Utilizzo della voce &quot;Esporta&quot; per esportare un documento come PDF/A">
            <a:extLst>
              <a:ext uri="{FF2B5EF4-FFF2-40B4-BE49-F238E27FC236}">
                <a16:creationId xmlns:a16="http://schemas.microsoft.com/office/drawing/2014/main" id="{527AEF6D-AD9D-E860-B48B-B8F827A05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646" y="2547525"/>
            <a:ext cx="6629401" cy="31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94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A5245547-24E1-323D-5BE6-7AFC421E0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8357F3F-80C5-A51A-0BA4-9FA875F10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8D5477-5580-354E-651F-C9202A2DB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84612A-947A-2AED-5647-02309EDBA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94950D-8D3F-680C-AFA1-E1912BC18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A375039A-6860-A3FE-D544-0E3A0F421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704173"/>
            <a:ext cx="627042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esportazione</a:t>
            </a:r>
            <a:r>
              <a:rPr lang="en-US" sz="3000" kern="1200" dirty="0">
                <a:solidFill>
                  <a:srgbClr val="FFFFFF"/>
                </a:solidFill>
              </a:rPr>
              <a:t> in PDF/A (2)</a:t>
            </a:r>
          </a:p>
        </p:txBody>
      </p:sp>
      <p:pic>
        <p:nvPicPr>
          <p:cNvPr id="2" name="Immagine 1" descr="Esempio di esportazione in PDF/A usando Microsoft Word dentro il programma">
            <a:extLst>
              <a:ext uri="{FF2B5EF4-FFF2-40B4-BE49-F238E27FC236}">
                <a16:creationId xmlns:a16="http://schemas.microsoft.com/office/drawing/2014/main" id="{2597879C-A809-D000-EDAA-CD6E1907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473" y="576868"/>
            <a:ext cx="4326164" cy="51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08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/>
          </p:nvPr>
        </p:nvSpPr>
        <p:spPr>
          <a:xfrm>
            <a:off x="571350" y="418509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Notazione matematica (1)</a:t>
            </a:r>
            <a:endParaRPr lang="en-US" sz="3500"/>
          </a:p>
        </p:txBody>
      </p:sp>
      <p:sp>
        <p:nvSpPr>
          <p:cNvPr id="214" name="Google Shape;214;p22"/>
          <p:cNvSpPr txBox="1">
            <a:spLocks noGrp="1"/>
          </p:cNvSpPr>
          <p:nvPr>
            <p:ph type="body" idx="1"/>
          </p:nvPr>
        </p:nvSpPr>
        <p:spPr>
          <a:xfrm>
            <a:off x="121257" y="2470244"/>
            <a:ext cx="5007433" cy="376983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accessibili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contenenti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espressioni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matematiche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espressioni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matematiche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brevi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err="1"/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liberamente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numeri con segno 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lettere</a:t>
            </a:r>
            <a:endParaRPr lang="en-US" sz="24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err="1"/>
              <a:t>Evitare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notazioni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possono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essere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descritte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sinteticamente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 parole (ad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matrici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frazioni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annidate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ecc</a:t>
            </a:r>
            <a:r>
              <a:rPr lang="en-US" sz="2400" dirty="0"/>
              <a:t>.)</a:t>
            </a:r>
            <a:endParaRPr lang="en-US" sz="2400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7E2DE035-0C1D-662E-10A8-80C199A1E3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57" r="27769" b="4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Notazione </a:t>
            </a:r>
            <a:r>
              <a:rPr lang="en-US" sz="3500"/>
              <a:t>matematica</a:t>
            </a: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 (2)</a:t>
            </a:r>
            <a:endParaRPr lang="en-US" sz="3500"/>
          </a:p>
        </p:txBody>
      </p:sp>
      <p:sp>
        <p:nvSpPr>
          <p:cNvPr id="220" name="Google Shape;220;p23"/>
          <p:cNvSpPr txBox="1">
            <a:spLocks noGrp="1"/>
          </p:cNvSpPr>
          <p:nvPr>
            <p:ph type="body" idx="1"/>
          </p:nvPr>
        </p:nvSpPr>
        <p:spPr>
          <a:xfrm>
            <a:off x="-9033" y="2482088"/>
            <a:ext cx="4581030" cy="3757991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l’espressione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matematica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immagine</a:t>
            </a:r>
            <a:endParaRPr lang="en-US" sz="2400" dirty="0" err="1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verbale 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ambigua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dell’espressione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matematica</a:t>
            </a:r>
            <a:endParaRPr lang="en-US" sz="2400" dirty="0" err="1"/>
          </a:p>
        </p:txBody>
      </p:sp>
      <p:pic>
        <p:nvPicPr>
          <p:cNvPr id="222" name="Picture 221">
            <a:extLst>
              <a:ext uri="{FF2B5EF4-FFF2-40B4-BE49-F238E27FC236}">
                <a16:creationId xmlns:a16="http://schemas.microsoft.com/office/drawing/2014/main" id="{489FF514-71CD-4023-7B85-C066CF050F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57" r="27769" b="4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>
          <a:extLst>
            <a:ext uri="{FF2B5EF4-FFF2-40B4-BE49-F238E27FC236}">
              <a16:creationId xmlns:a16="http://schemas.microsoft.com/office/drawing/2014/main" id="{EF7810A2-37F2-F0B8-9890-C9BEFAE26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1" name="Rectangle 2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A47E5011-2059-F8E1-FF51-326DBBA78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formule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accessibili</a:t>
            </a:r>
            <a:r>
              <a:rPr lang="en-US" sz="3000" kern="1200" dirty="0">
                <a:solidFill>
                  <a:srgbClr val="FFFFFF"/>
                </a:solidFill>
              </a:rPr>
              <a:t> (1) </a:t>
            </a:r>
          </a:p>
        </p:txBody>
      </p:sp>
      <p:pic>
        <p:nvPicPr>
          <p:cNvPr id="2" name="Immagine 1" descr="Esempi corretti di gestione formule in matematica: testo descrittivo preferibile per la gestione delle espressioni.">
            <a:extLst>
              <a:ext uri="{FF2B5EF4-FFF2-40B4-BE49-F238E27FC236}">
                <a16:creationId xmlns:a16="http://schemas.microsoft.com/office/drawing/2014/main" id="{AEF58A02-9181-29A1-6751-45825994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02" y="369504"/>
            <a:ext cx="7824295" cy="526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18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>
          <a:extLst>
            <a:ext uri="{FF2B5EF4-FFF2-40B4-BE49-F238E27FC236}">
              <a16:creationId xmlns:a16="http://schemas.microsoft.com/office/drawing/2014/main" id="{768EE935-FA43-E033-0DFE-76D1CB86D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1" name="Rectangle 230">
            <a:extLst>
              <a:ext uri="{FF2B5EF4-FFF2-40B4-BE49-F238E27FC236}">
                <a16:creationId xmlns:a16="http://schemas.microsoft.com/office/drawing/2014/main" id="{27B9628E-0C7D-78FF-D66C-B926CA50D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D023494-EDFB-4B98-4B51-4B2359568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E1139A10-5209-3FE3-D191-077750F47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D96DCCF4-5E60-5A2C-BA58-3CEBA8124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A2573C9D-AC23-9F50-F271-D8218E03BD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formule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accessibili</a:t>
            </a:r>
            <a:r>
              <a:rPr lang="en-US" sz="3000" kern="1200" dirty="0">
                <a:solidFill>
                  <a:srgbClr val="FFFFFF"/>
                </a:solidFill>
              </a:rPr>
              <a:t> (2)  </a:t>
            </a:r>
          </a:p>
        </p:txBody>
      </p:sp>
      <p:pic>
        <p:nvPicPr>
          <p:cNvPr id="2" name="Immagine 1" descr="Tabella lista di controllo per descrizione accessibile formule matematiche.">
            <a:extLst>
              <a:ext uri="{FF2B5EF4-FFF2-40B4-BE49-F238E27FC236}">
                <a16:creationId xmlns:a16="http://schemas.microsoft.com/office/drawing/2014/main" id="{FE5555BF-477A-E2A5-1BA0-6F73CD7A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29" y="2285508"/>
            <a:ext cx="8618481" cy="23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51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Notazioni chimiche</a:t>
            </a:r>
            <a:endParaRPr lang="en-US" sz="3500"/>
          </a:p>
        </p:txBody>
      </p:sp>
      <p:sp>
        <p:nvSpPr>
          <p:cNvPr id="226" name="Google Shape;226;p24"/>
          <p:cNvSpPr txBox="1">
            <a:spLocks noGrp="1"/>
          </p:cNvSpPr>
          <p:nvPr>
            <p:ph type="body" idx="1"/>
          </p:nvPr>
        </p:nvSpPr>
        <p:spPr>
          <a:xfrm>
            <a:off x="571350" y="2470244"/>
            <a:ext cx="4000647" cy="376983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accessibili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contenenti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notazioni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chimica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formule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brute come testo 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aggiungere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verbale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formule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struttura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immagine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verbale</a:t>
            </a:r>
            <a:endParaRPr lang="en-US" sz="2400" dirty="0"/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10842ABD-D332-FA99-C0F5-C902B39040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57" r="27769" b="4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>
          <a:extLst>
            <a:ext uri="{FF2B5EF4-FFF2-40B4-BE49-F238E27FC236}">
              <a16:creationId xmlns:a16="http://schemas.microsoft.com/office/drawing/2014/main" id="{E5F4604E-2DEB-445B-CB65-A5D05F154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Esempi corretti utilizzo notazioni chimiche, con descrizione strutture ed immagine">
            <a:extLst>
              <a:ext uri="{FF2B5EF4-FFF2-40B4-BE49-F238E27FC236}">
                <a16:creationId xmlns:a16="http://schemas.microsoft.com/office/drawing/2014/main" id="{15ADC093-B940-5D2E-AAA6-2562C784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58" y="276478"/>
            <a:ext cx="8108577" cy="4986640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D91F65A1-F1FB-CD47-B7AA-609E3A1F85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notazioni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chimiche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accessibili</a:t>
            </a:r>
            <a:r>
              <a:rPr lang="en-US" sz="3000" kern="1200" dirty="0">
                <a:solidFill>
                  <a:srgbClr val="FFFFFF"/>
                </a:solidFill>
              </a:rPr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1046932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251619EE-4CD6-53E8-BFD5-42792ABDA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E1234F33-660D-FD88-0DA8-1DAB04482F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r>
              <a:rPr lang="en-US" sz="3500"/>
              <a:t>Test – La prova è accessibile?</a:t>
            </a:r>
            <a:endParaRPr lang="it-IT" sz="3500"/>
          </a:p>
        </p:txBody>
      </p:sp>
      <p:sp>
        <p:nvSpPr>
          <p:cNvPr id="91" name="Google Shape;91;p2">
            <a:extLst>
              <a:ext uri="{FF2B5EF4-FFF2-40B4-BE49-F238E27FC236}">
                <a16:creationId xmlns:a16="http://schemas.microsoft.com/office/drawing/2014/main" id="{9FC5F0C3-D0F5-E90E-4EA6-E18F96829A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1548" y="2731355"/>
            <a:ext cx="4065562" cy="3613149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None/>
            </a:pPr>
            <a:r>
              <a:rPr lang="en-US" sz="2000" dirty="0"/>
              <a:t>✅ Test </a:t>
            </a:r>
            <a:r>
              <a:rPr lang="en-US" sz="2000" err="1"/>
              <a:t>immediati</a:t>
            </a:r>
            <a:r>
              <a:rPr lang="en-US" sz="2000" dirty="0"/>
              <a:t>:</a:t>
            </a:r>
            <a:endParaRPr lang="it-IT" sz="200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/>
              <a:t>1. </a:t>
            </a:r>
            <a:r>
              <a:rPr lang="en-US" sz="2000" err="1"/>
              <a:t>Riuscite</a:t>
            </a:r>
            <a:r>
              <a:rPr lang="en-US" sz="2000" dirty="0"/>
              <a:t> a </a:t>
            </a:r>
            <a:r>
              <a:rPr lang="en-US" sz="2000" err="1"/>
              <a:t>leggere</a:t>
            </a:r>
            <a:r>
              <a:rPr lang="en-US" sz="2000" dirty="0"/>
              <a:t> </a:t>
            </a:r>
            <a:r>
              <a:rPr lang="en-US" sz="2000" err="1"/>
              <a:t>tutto</a:t>
            </a:r>
            <a:r>
              <a:rPr lang="en-US" sz="2000" dirty="0"/>
              <a:t> senza </a:t>
            </a:r>
            <a:r>
              <a:rPr lang="en-US" sz="2000" err="1"/>
              <a:t>colori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en-US" sz="2000" dirty="0"/>
              <a:t>2. Le </a:t>
            </a:r>
            <a:r>
              <a:rPr lang="en-US" sz="2000" err="1"/>
              <a:t>immagini</a:t>
            </a:r>
            <a:r>
              <a:rPr lang="en-US" sz="2000" dirty="0"/>
              <a:t> </a:t>
            </a:r>
            <a:r>
              <a:rPr lang="en-US" sz="2000" err="1"/>
              <a:t>hanno</a:t>
            </a:r>
            <a:r>
              <a:rPr lang="en-US" sz="2000" dirty="0"/>
              <a:t> alternative </a:t>
            </a:r>
            <a:r>
              <a:rPr lang="en-US" sz="2000" err="1"/>
              <a:t>testuali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en-US" sz="2000" dirty="0"/>
              <a:t>3. Ci </a:t>
            </a:r>
            <a:r>
              <a:rPr lang="en-US" sz="2000" err="1"/>
              <a:t>sono</a:t>
            </a:r>
            <a:r>
              <a:rPr lang="en-US" sz="2000" dirty="0"/>
              <a:t> </a:t>
            </a:r>
            <a:r>
              <a:rPr lang="en-US" sz="2000" err="1"/>
              <a:t>più</a:t>
            </a:r>
            <a:r>
              <a:rPr lang="en-US" sz="2000" dirty="0"/>
              <a:t> di 3 </a:t>
            </a:r>
            <a:r>
              <a:rPr lang="en-US" sz="2000" err="1"/>
              <a:t>spazi</a:t>
            </a:r>
            <a:r>
              <a:rPr lang="en-US" sz="2000" dirty="0"/>
              <a:t> </a:t>
            </a:r>
            <a:r>
              <a:rPr lang="en-US" sz="2000" err="1"/>
              <a:t>vuoti</a:t>
            </a:r>
            <a:r>
              <a:rPr lang="en-US" sz="2000" dirty="0"/>
              <a:t> per </a:t>
            </a:r>
            <a:r>
              <a:rPr lang="en-US" sz="2000" err="1"/>
              <a:t>quesito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en-US" sz="2000" dirty="0"/>
              <a:t>4. Font </a:t>
            </a:r>
            <a:r>
              <a:rPr lang="en-US" sz="2000" err="1"/>
              <a:t>utilizzato</a:t>
            </a:r>
            <a:r>
              <a:rPr lang="en-US" sz="2000" dirty="0"/>
              <a:t>: Arial/Verdana min 18pt?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 err="1"/>
              <a:t>Vediamo</a:t>
            </a:r>
            <a:r>
              <a:rPr lang="en-US" sz="2000" dirty="0"/>
              <a:t> un po' di </a:t>
            </a:r>
            <a:r>
              <a:rPr lang="en-US" sz="2000" dirty="0" err="1"/>
              <a:t>esempi</a:t>
            </a:r>
            <a:r>
              <a:rPr lang="en-US" sz="2000" dirty="0"/>
              <a:t>...</a:t>
            </a:r>
          </a:p>
        </p:txBody>
      </p:sp>
      <p:pic>
        <p:nvPicPr>
          <p:cNvPr id="105" name="Picture 104" descr="Matita e foglio delle risposte">
            <a:extLst>
              <a:ext uri="{FF2B5EF4-FFF2-40B4-BE49-F238E27FC236}">
                <a16:creationId xmlns:a16="http://schemas.microsoft.com/office/drawing/2014/main" id="{9AB4C45D-C478-3239-04F1-0254163232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198" r="-1" b="-1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84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>
          <a:extLst>
            <a:ext uri="{FF2B5EF4-FFF2-40B4-BE49-F238E27FC236}">
              <a16:creationId xmlns:a16="http://schemas.microsoft.com/office/drawing/2014/main" id="{C20CE2CD-B209-DA3E-0D4A-DB618B90A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7E3F52A1-E0E5-E45A-4BB6-B260949CA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2A1EA36C-5AD4-D790-0C38-B55CF1E8F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80A2475B-6ED0-3A16-344A-A9C91C701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DFA942D6-2428-DF55-7C60-44BDCE48D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620A358A-13CC-9647-686C-6FAB28AEED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notazioni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chimiche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accessibili</a:t>
            </a:r>
            <a:r>
              <a:rPr lang="en-US" sz="3000" kern="1200" dirty="0">
                <a:solidFill>
                  <a:srgbClr val="FFFFFF"/>
                </a:solidFill>
              </a:rPr>
              <a:t> (2)</a:t>
            </a:r>
          </a:p>
        </p:txBody>
      </p:sp>
      <p:pic>
        <p:nvPicPr>
          <p:cNvPr id="2" name="Immagine 1" descr="Esempio di molecola accessibile con descrizione testuale pertinente.">
            <a:extLst>
              <a:ext uri="{FF2B5EF4-FFF2-40B4-BE49-F238E27FC236}">
                <a16:creationId xmlns:a16="http://schemas.microsoft.com/office/drawing/2014/main" id="{374419EB-F800-FAAD-5A36-814BD4BC2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831" y="335895"/>
            <a:ext cx="3967443" cy="5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94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>
          <a:extLst>
            <a:ext uri="{FF2B5EF4-FFF2-40B4-BE49-F238E27FC236}">
              <a16:creationId xmlns:a16="http://schemas.microsoft.com/office/drawing/2014/main" id="{D07206EE-7561-3B5F-8659-65DC4D039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CA69A360-446E-ABD4-3EF9-EB32E5F4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87067F64-DE8A-E4FF-ACBB-4879B81BA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23DDA94D-2DF6-95C3-2652-27B83704A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B3B90839-9C9C-3C66-208B-A0B056AD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EE6A5A57-B22B-F7B2-7907-B4B81F7BBA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>
                <a:solidFill>
                  <a:srgbClr val="FFFFFF"/>
                </a:solidFill>
              </a:rPr>
              <a:t>Caso </a:t>
            </a:r>
            <a:r>
              <a:rPr lang="en-US" sz="3000" kern="1200" dirty="0" err="1">
                <a:solidFill>
                  <a:srgbClr val="FFFFFF"/>
                </a:solidFill>
              </a:rPr>
              <a:t>d'uso</a:t>
            </a:r>
            <a:r>
              <a:rPr lang="en-US" sz="3000" kern="1200" dirty="0">
                <a:solidFill>
                  <a:srgbClr val="FFFFFF"/>
                </a:solidFill>
              </a:rPr>
              <a:t> per </a:t>
            </a:r>
            <a:r>
              <a:rPr lang="en-US" sz="3000" kern="1200" dirty="0" err="1">
                <a:solidFill>
                  <a:srgbClr val="FFFFFF"/>
                </a:solidFill>
              </a:rPr>
              <a:t>didattica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inclusiva</a:t>
            </a:r>
            <a:r>
              <a:rPr lang="en-US" sz="3000" kern="1200" dirty="0">
                <a:solidFill>
                  <a:srgbClr val="FFFFFF"/>
                </a:solidFill>
              </a:rPr>
              <a:t>: </a:t>
            </a:r>
            <a:r>
              <a:rPr lang="en-US" sz="3000" kern="1200" dirty="0" err="1">
                <a:solidFill>
                  <a:srgbClr val="FFFFFF"/>
                </a:solidFill>
              </a:rPr>
              <a:t>Scansioni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accessibili</a:t>
            </a:r>
            <a:endParaRPr lang="it-IT" dirty="0" err="1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039A343-22C6-A014-8353-94EFF297D36F}"/>
              </a:ext>
            </a:extLst>
          </p:cNvPr>
          <p:cNvSpPr txBox="1"/>
          <p:nvPr/>
        </p:nvSpPr>
        <p:spPr>
          <a:xfrm>
            <a:off x="533401" y="5105399"/>
            <a:ext cx="8064060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dk1"/>
              </a:buClr>
              <a:buSzPts val="1800"/>
            </a:pPr>
            <a:r>
              <a:rPr lang="en-US" sz="1800" kern="12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O</a:t>
            </a:r>
            <a:r>
              <a:rPr lang="en-US" sz="1800" kern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 - “</a:t>
            </a:r>
            <a:r>
              <a:rPr lang="en-US" sz="1800" kern="1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Riconoscimento</a:t>
            </a:r>
            <a:r>
              <a:rPr lang="en-US" sz="1800" kern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kern="1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ottico</a:t>
            </a:r>
            <a:r>
              <a:rPr lang="en-US" sz="1800" kern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kern="1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dei</a:t>
            </a:r>
            <a:r>
              <a:rPr lang="en-US" sz="1800" kern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kern="1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caratteri</a:t>
            </a:r>
            <a:r>
              <a:rPr lang="en-US" sz="1800" kern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kern="1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1800" kern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kern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</a:t>
            </a:r>
            <a:r>
              <a:rPr lang="en-US" sz="1800" kern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1800" kern="12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Immagine 4" descr="Che cose lOCR e a cosa serve 2">
            <a:extLst>
              <a:ext uri="{FF2B5EF4-FFF2-40B4-BE49-F238E27FC236}">
                <a16:creationId xmlns:a16="http://schemas.microsoft.com/office/drawing/2014/main" id="{8D82F902-F3A3-B4C3-CFEE-FB6B47B37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89" y="440613"/>
            <a:ext cx="7323083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29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04C07-A195-EBFF-F43B-722750EEE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 dirty="0">
                <a:solidFill>
                  <a:srgbClr val="FFFFFF"/>
                </a:solidFill>
              </a:rPr>
              <a:t>Raccomandazioni per </a:t>
            </a:r>
            <a:r>
              <a:rPr lang="en-US" sz="3500" kern="1200" err="1">
                <a:solidFill>
                  <a:srgbClr val="FFFFFF"/>
                </a:solidFill>
              </a:rPr>
              <a:t>singole</a:t>
            </a:r>
            <a:r>
              <a:rPr lang="en-US" sz="3500" kern="1200" dirty="0">
                <a:solidFill>
                  <a:srgbClr val="FFFFFF"/>
                </a:solidFill>
              </a:rPr>
              <a:t> discipline</a:t>
            </a:r>
          </a:p>
        </p:txBody>
      </p:sp>
      <p:pic>
        <p:nvPicPr>
          <p:cNvPr id="7" name="Graphic 6" descr="Segno di spunta">
            <a:extLst>
              <a:ext uri="{FF2B5EF4-FFF2-40B4-BE49-F238E27FC236}">
                <a16:creationId xmlns:a16="http://schemas.microsoft.com/office/drawing/2014/main" id="{2F20C3BE-4AA4-D051-B25C-AEFAD7B54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7175" y="390832"/>
            <a:ext cx="4519114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99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95F9B-E540-7A75-AAB5-12B458A95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0A6EAB8-753A-38EF-CBC4-192CF0E1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776B27-389F-2D02-7B2E-87DACE8C8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D6061B-5016-7E1D-DEFB-7B96B06EB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849C72-0AFB-52C1-3625-1D09347D5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CAD16-26CA-2516-6CF8-7BE410C41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Moodle per </a:t>
            </a:r>
            <a:b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Didattica</a:t>
            </a: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Inclusiva</a:t>
            </a:r>
            <a:endParaRPr lang="it-IT" dirty="0" err="1">
              <a:ea typeface="+mj-ea"/>
              <a:cs typeface="+mj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57562F7-9A94-8659-806F-8E35512111E9}"/>
              </a:ext>
            </a:extLst>
          </p:cNvPr>
          <p:cNvSpPr txBox="1"/>
          <p:nvPr/>
        </p:nvSpPr>
        <p:spPr>
          <a:xfrm>
            <a:off x="14213" y="215571"/>
            <a:ext cx="912741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/>
              </a:rPr>
              <a:t>🛠️ </a:t>
            </a:r>
            <a:r>
              <a:rPr lang="en-US" sz="2400" b="1" dirty="0" err="1">
                <a:latin typeface="Calibri"/>
              </a:rPr>
              <a:t>Configurazioni</a:t>
            </a:r>
            <a:r>
              <a:rPr lang="en-US" sz="2400" b="1" dirty="0">
                <a:latin typeface="Calibri"/>
              </a:rPr>
              <a:t> Moodle </a:t>
            </a:r>
            <a:r>
              <a:rPr lang="en-US" sz="2400" b="1" dirty="0" err="1">
                <a:latin typeface="Calibri"/>
              </a:rPr>
              <a:t>specifiche</a:t>
            </a:r>
            <a:r>
              <a:rPr lang="en-US" sz="2400" b="1" dirty="0">
                <a:latin typeface="Calibri"/>
              </a:rPr>
              <a:t> (</a:t>
            </a:r>
            <a:r>
              <a:rPr lang="en-US" sz="2400" b="1" dirty="0" err="1">
                <a:latin typeface="Calibri"/>
              </a:rPr>
              <a:t>Riferimenti</a:t>
            </a:r>
            <a:r>
              <a:rPr lang="en-US" sz="2400" b="1" dirty="0">
                <a:latin typeface="Calibri"/>
              </a:rPr>
              <a:t> </a:t>
            </a:r>
            <a:r>
              <a:rPr lang="en-US" sz="2400" b="1" dirty="0" err="1">
                <a:latin typeface="Calibri"/>
              </a:rPr>
              <a:t>ufficiali</a:t>
            </a:r>
            <a:r>
              <a:rPr lang="en-US" sz="2400" b="1" dirty="0">
                <a:latin typeface="Calibri"/>
              </a:rPr>
              <a:t> </a:t>
            </a:r>
            <a:r>
              <a:rPr lang="en-US" sz="2400" b="1" dirty="0">
                <a:latin typeface="Calibri"/>
                <a:hlinkClick r:id="rId2"/>
              </a:rPr>
              <a:t>qui</a:t>
            </a:r>
            <a:r>
              <a:rPr lang="en-US" sz="2400" b="1" dirty="0"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Plugin </a:t>
            </a:r>
            <a:r>
              <a:rPr lang="en-US" sz="2400" b="1" dirty="0" err="1">
                <a:latin typeface="Calibri"/>
              </a:rPr>
              <a:t>Accessibilità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Modifica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dimensioni</a:t>
            </a:r>
            <a:r>
              <a:rPr lang="en-US" sz="2400" dirty="0">
                <a:latin typeface="Calibri"/>
              </a:rPr>
              <a:t> testo e </a:t>
            </a:r>
            <a:r>
              <a:rPr lang="en-US" sz="2400" dirty="0" err="1">
                <a:latin typeface="Calibri"/>
              </a:rPr>
              <a:t>combinazioni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colori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Linee Guida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Conformità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linee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guida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accessibilità</a:t>
            </a:r>
            <a:r>
              <a:rPr lang="en-US" sz="2400" dirty="0">
                <a:latin typeface="Calibri"/>
              </a:rPr>
              <a:t> per </a:t>
            </a:r>
            <a:r>
              <a:rPr lang="en-US" sz="2400" dirty="0" err="1">
                <a:latin typeface="Calibri"/>
              </a:rPr>
              <a:t>contenuti</a:t>
            </a:r>
            <a:r>
              <a:rPr lang="en-US" sz="2400" dirty="0">
                <a:latin typeface="Calibri"/>
              </a:rPr>
              <a:t> 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Formule </a:t>
            </a:r>
            <a:r>
              <a:rPr lang="en-US" sz="2400" b="1" dirty="0" err="1">
                <a:latin typeface="Calibri"/>
              </a:rPr>
              <a:t>accessibili</a:t>
            </a:r>
            <a:r>
              <a:rPr lang="en-US" sz="2400" b="1" dirty="0">
                <a:latin typeface="Calibri"/>
              </a:rPr>
              <a:t>:</a:t>
            </a:r>
            <a:r>
              <a:rPr lang="en-US" sz="2400" dirty="0">
                <a:latin typeface="Calibri"/>
              </a:rPr>
              <a:t> Per </a:t>
            </a:r>
            <a:r>
              <a:rPr lang="en-US" sz="2400" dirty="0" err="1">
                <a:latin typeface="Calibri"/>
              </a:rPr>
              <a:t>formule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matematiche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accessibili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Testo alternativo </a:t>
            </a:r>
            <a:r>
              <a:rPr lang="en-US" sz="2400" b="1" dirty="0" err="1">
                <a:latin typeface="Calibri"/>
              </a:rPr>
              <a:t>automatico</a:t>
            </a:r>
            <a:r>
              <a:rPr lang="en-US" sz="2400" dirty="0">
                <a:latin typeface="Calibri"/>
              </a:rPr>
              <a:t>: Per </a:t>
            </a:r>
            <a:r>
              <a:rPr lang="en-US" sz="2400" dirty="0" err="1">
                <a:latin typeface="Calibri"/>
              </a:rPr>
              <a:t>immagini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caricate</a:t>
            </a:r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</p:txBody>
      </p:sp>
      <p:pic>
        <p:nvPicPr>
          <p:cNvPr id="4" name="Immagine 3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66812DF7-BF9A-6ECE-4D50-5768B988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1" y="2353940"/>
            <a:ext cx="7890387" cy="273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84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B78C2-91E3-1138-F4FB-56AC5478B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B62541-770A-5D89-EF0F-C2969B039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643252-85A2-AFCE-BDEF-69E72F7A7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DB8132-7C44-4003-D9CC-959E0F36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35356C-767F-5B6D-0CE5-CFA5D43DB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A996F-EFEA-7FA9-F1FD-C1DF7D8F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Moodle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Esami</a:t>
            </a: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per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Didattica</a:t>
            </a: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Inclusiva</a:t>
            </a:r>
            <a:endParaRPr lang="it-IT" dirty="0" err="1">
              <a:ea typeface="+mj-ea"/>
              <a:cs typeface="+mj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5ECDEE-45AB-A22F-64BB-D103BC39EC40}"/>
              </a:ext>
            </a:extLst>
          </p:cNvPr>
          <p:cNvSpPr txBox="1"/>
          <p:nvPr/>
        </p:nvSpPr>
        <p:spPr>
          <a:xfrm>
            <a:off x="14213" y="215571"/>
            <a:ext cx="912741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/>
              </a:rPr>
              <a:t>🛠️ </a:t>
            </a:r>
            <a:r>
              <a:rPr lang="en-US" sz="2400" b="1" dirty="0" err="1">
                <a:latin typeface="Calibri"/>
              </a:rPr>
              <a:t>Configurazioni</a:t>
            </a:r>
            <a:r>
              <a:rPr lang="en-US" sz="2400" b="1" dirty="0">
                <a:latin typeface="Calibri"/>
              </a:rPr>
              <a:t> Moodle </a:t>
            </a:r>
            <a:r>
              <a:rPr lang="en-US" sz="2400" b="1" dirty="0" err="1">
                <a:latin typeface="Calibri"/>
              </a:rPr>
              <a:t>Esami</a:t>
            </a:r>
            <a:r>
              <a:rPr lang="en-US" sz="2400" b="1" dirty="0">
                <a:latin typeface="Calibri"/>
              </a:rPr>
              <a:t> </a:t>
            </a:r>
            <a:r>
              <a:rPr lang="en-US" sz="2400" b="1" dirty="0" err="1">
                <a:latin typeface="Calibri"/>
              </a:rPr>
              <a:t>specifiche</a:t>
            </a:r>
            <a:r>
              <a:rPr lang="en-US" sz="2400" b="1" dirty="0">
                <a:latin typeface="Calibri"/>
              </a:rPr>
              <a:t> (</a:t>
            </a:r>
            <a:r>
              <a:rPr lang="en-US" sz="2400" b="1" dirty="0" err="1">
                <a:latin typeface="Calibri"/>
              </a:rPr>
              <a:t>Riferimenti</a:t>
            </a:r>
            <a:r>
              <a:rPr lang="en-US" sz="2400" b="1" dirty="0">
                <a:latin typeface="Calibri"/>
              </a:rPr>
              <a:t> </a:t>
            </a:r>
            <a:r>
              <a:rPr lang="en-US" sz="2400" b="1" dirty="0" err="1">
                <a:latin typeface="Calibri"/>
              </a:rPr>
              <a:t>ufficiali</a:t>
            </a:r>
            <a:r>
              <a:rPr lang="en-US" sz="2400" b="1" dirty="0">
                <a:latin typeface="Calibri"/>
              </a:rPr>
              <a:t> </a:t>
            </a:r>
            <a:r>
              <a:rPr lang="en-US" sz="2400" b="1" dirty="0">
                <a:latin typeface="Calibri"/>
                <a:hlinkClick r:id="rId2"/>
              </a:rPr>
              <a:t>qui</a:t>
            </a:r>
            <a:r>
              <a:rPr lang="en-US" sz="2400" b="1" dirty="0">
                <a:latin typeface="Calibri"/>
              </a:rPr>
              <a:t>)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b="1" dirty="0" err="1">
                <a:latin typeface="Calibri"/>
                <a:ea typeface="Calibri"/>
                <a:cs typeface="Calibri"/>
              </a:rPr>
              <a:t>Richiesta</a:t>
            </a:r>
            <a:r>
              <a:rPr lang="en-US" sz="2400" b="1" dirty="0"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</a:rPr>
              <a:t>attivazione</a:t>
            </a:r>
            <a:r>
              <a:rPr lang="en-US" sz="2400" b="1" dirty="0">
                <a:latin typeface="Calibri"/>
                <a:ea typeface="Calibri"/>
                <a:cs typeface="Calibri"/>
              </a:rPr>
              <a:t> ai </a:t>
            </a:r>
            <a:r>
              <a:rPr lang="en-US" sz="2400" b="1" dirty="0" err="1">
                <a:latin typeface="Calibri"/>
                <a:ea typeface="Calibri"/>
                <a:cs typeface="Calibri"/>
              </a:rPr>
              <a:t>gestori</a:t>
            </a:r>
            <a:r>
              <a:rPr lang="en-US" sz="2400" b="1" dirty="0">
                <a:latin typeface="Calibri"/>
                <a:ea typeface="Calibri"/>
                <a:cs typeface="Calibri"/>
              </a:rPr>
              <a:t> Moodle</a:t>
            </a:r>
            <a:r>
              <a:rPr lang="en-US" sz="2400" dirty="0">
                <a:latin typeface="Calibri"/>
                <a:ea typeface="Calibri"/>
                <a:cs typeface="Calibri"/>
              </a:rPr>
              <a:t>: Utile per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controllo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automatico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</a:p>
          <a:p>
            <a:endParaRPr lang="en-US" sz="2400" dirty="0">
              <a:latin typeface="Calibri"/>
            </a:endParaRPr>
          </a:p>
        </p:txBody>
      </p:sp>
      <p:pic>
        <p:nvPicPr>
          <p:cNvPr id="11" name="Immagine 10" descr="Accessibility registration page">
            <a:extLst>
              <a:ext uri="{FF2B5EF4-FFF2-40B4-BE49-F238E27FC236}">
                <a16:creationId xmlns:a16="http://schemas.microsoft.com/office/drawing/2014/main" id="{C65EC030-47C4-169F-E2CA-39123E0BC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787" y="1358523"/>
            <a:ext cx="4888425" cy="37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30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DAF3D-BF38-8F9E-30BB-F5CF7C52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3276" y="2009972"/>
            <a:ext cx="2206942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dirty="0">
                <a:solidFill>
                  <a:schemeClr val="tx1"/>
                </a:solidFill>
              </a:rPr>
              <a:t>Medicina e </a:t>
            </a:r>
            <a:r>
              <a:rPr lang="en-US" sz="2700" kern="1200" err="1">
                <a:solidFill>
                  <a:schemeClr val="tx1"/>
                </a:solidFill>
              </a:rPr>
              <a:t>chirurgia</a:t>
            </a:r>
            <a:r>
              <a:rPr lang="en-US" sz="2700" kern="1200" dirty="0">
                <a:solidFill>
                  <a:schemeClr val="tx1"/>
                </a:solidFill>
              </a:rPr>
              <a:t> + </a:t>
            </a:r>
            <a:r>
              <a:rPr lang="en-US" sz="2700" kern="1200" err="1">
                <a:solidFill>
                  <a:schemeClr val="tx1"/>
                </a:solidFill>
              </a:rPr>
              <a:t>Odontoiatria</a:t>
            </a:r>
            <a:endParaRPr lang="en-US" sz="2700" kern="12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Medicina e Chirurgia ed Odontoiatria">
            <a:extLst>
              <a:ext uri="{FF2B5EF4-FFF2-40B4-BE49-F238E27FC236}">
                <a16:creationId xmlns:a16="http://schemas.microsoft.com/office/drawing/2014/main" id="{3CE01453-C159-9458-5DE9-772D19B4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260447"/>
            <a:ext cx="5706228" cy="44080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28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845BF0-C288-10B7-C62D-960FF2EC0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79570-90A4-CB0B-2FAF-50DBF7384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err="1">
                <a:solidFill>
                  <a:schemeClr val="tx1"/>
                </a:solidFill>
              </a:rPr>
              <a:t>Scuola</a:t>
            </a:r>
            <a:r>
              <a:rPr lang="en-US" sz="2700" kern="1200" dirty="0">
                <a:solidFill>
                  <a:schemeClr val="tx1"/>
                </a:solidFill>
              </a:rPr>
              <a:t> di Ingegneria</a:t>
            </a:r>
            <a:endParaRPr lang="en-US" sz="2700" kern="12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Scuola di Ingegneria">
            <a:extLst>
              <a:ext uri="{FF2B5EF4-FFF2-40B4-BE49-F238E27FC236}">
                <a16:creationId xmlns:a16="http://schemas.microsoft.com/office/drawing/2014/main" id="{98316BC1-36CE-B896-5A68-36B950D8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882410"/>
            <a:ext cx="5706228" cy="516413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337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3F2A45-A6B7-4824-DD0D-3945B57FB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B2476-2C84-3334-C37C-456117FE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440" y="2046799"/>
            <a:ext cx="247997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dirty="0" err="1">
                <a:solidFill>
                  <a:schemeClr val="tx1"/>
                </a:solidFill>
              </a:rPr>
              <a:t>Scuola</a:t>
            </a:r>
            <a:r>
              <a:rPr lang="en-US" sz="2700" kern="1200" dirty="0">
                <a:solidFill>
                  <a:schemeClr val="tx1"/>
                </a:solidFill>
              </a:rPr>
              <a:t> di </a:t>
            </a:r>
            <a:r>
              <a:rPr lang="en-US" sz="2700" kern="1200" dirty="0" err="1">
                <a:solidFill>
                  <a:schemeClr val="tx1"/>
                </a:solidFill>
              </a:rPr>
              <a:t>Scienze</a:t>
            </a:r>
            <a:endParaRPr lang="en-US" sz="2700" kern="12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Scuola di Scienze">
            <a:extLst>
              <a:ext uri="{FF2B5EF4-FFF2-40B4-BE49-F238E27FC236}">
                <a16:creationId xmlns:a16="http://schemas.microsoft.com/office/drawing/2014/main" id="{FF0D430E-EEF5-6960-C775-1705D1797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032199"/>
            <a:ext cx="5706228" cy="486455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86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EE40E-E1E4-9FB3-BBFD-6E89C0DF8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16715-DB8D-4A18-B727-582F00B3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dirty="0">
                <a:solidFill>
                  <a:schemeClr val="tx1"/>
                </a:solidFill>
              </a:rPr>
              <a:t>Economia e </a:t>
            </a:r>
            <a:r>
              <a:rPr lang="en-US" sz="2700" kern="1200" dirty="0" err="1">
                <a:solidFill>
                  <a:schemeClr val="tx1"/>
                </a:solidFill>
              </a:rPr>
              <a:t>Scienze</a:t>
            </a:r>
            <a:r>
              <a:rPr lang="en-US" sz="2700" kern="1200" dirty="0">
                <a:solidFill>
                  <a:schemeClr val="tx1"/>
                </a:solidFill>
              </a:rPr>
              <a:t> </a:t>
            </a:r>
            <a:r>
              <a:rPr lang="en-US" sz="2700" kern="1200" dirty="0" err="1">
                <a:solidFill>
                  <a:schemeClr val="tx1"/>
                </a:solidFill>
              </a:rPr>
              <a:t>Politiche</a:t>
            </a:r>
            <a:endParaRPr lang="en-US" sz="2700" kern="12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Economia e Scienze Politiche">
            <a:extLst>
              <a:ext uri="{FF2B5EF4-FFF2-40B4-BE49-F238E27FC236}">
                <a16:creationId xmlns:a16="http://schemas.microsoft.com/office/drawing/2014/main" id="{D479EF29-02AC-78E8-CEC5-E1BE3B60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124925"/>
            <a:ext cx="5706228" cy="467910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62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1B8C21-F0B2-5219-D5D9-197333AEC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2D6AE-0941-37FB-DC92-3F283BCC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err="1">
                <a:solidFill>
                  <a:schemeClr val="tx1"/>
                </a:solidFill>
              </a:rPr>
              <a:t>Psicologia</a:t>
            </a:r>
            <a:endParaRPr lang="en-US" sz="2700" kern="12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Scuola di Psicologia">
            <a:extLst>
              <a:ext uri="{FF2B5EF4-FFF2-40B4-BE49-F238E27FC236}">
                <a16:creationId xmlns:a16="http://schemas.microsoft.com/office/drawing/2014/main" id="{76A55075-F6C9-4B14-A727-3C6BE515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132057"/>
            <a:ext cx="5706228" cy="466484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1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>
                <a:latin typeface="Calibri"/>
                <a:ea typeface="Calibri"/>
                <a:cs typeface="Calibri"/>
                <a:sym typeface="Calibri"/>
              </a:rPr>
              <a:t>Disabilità visive</a:t>
            </a:r>
            <a:endParaRPr lang="it-IT" sz="3850"/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sz="2100" dirty="0" err="1"/>
              <a:t>Includono</a:t>
            </a:r>
            <a:r>
              <a:rPr lang="en-US" sz="2100" dirty="0"/>
              <a:t>:</a:t>
            </a:r>
            <a:endParaRPr lang="it-IT" sz="2100" dirty="0"/>
          </a:p>
          <a:p>
            <a:pPr marL="914400">
              <a:buSzPts val="2800"/>
            </a:pPr>
            <a:r>
              <a:rPr lang="en-US" sz="2100" err="1"/>
              <a:t>Cecità</a:t>
            </a:r>
            <a:r>
              <a:rPr lang="en-US" sz="2100"/>
              <a:t> </a:t>
            </a:r>
            <a:r>
              <a:rPr lang="en-US" sz="2100" err="1">
                <a:latin typeface="Calibri"/>
                <a:ea typeface="Calibri"/>
                <a:cs typeface="Calibri"/>
                <a:sym typeface="Calibri"/>
              </a:rPr>
              <a:t>totale</a:t>
            </a:r>
            <a:r>
              <a:rPr lang="en-US" sz="2100"/>
              <a:t>/</a:t>
            </a:r>
            <a:r>
              <a:rPr lang="en-US" sz="2100" err="1"/>
              <a:t>parziale</a:t>
            </a:r>
            <a:r>
              <a:rPr lang="en-US" sz="2100"/>
              <a:t> → </a:t>
            </a:r>
            <a:r>
              <a:rPr lang="en-US" sz="2100" err="1"/>
              <a:t>usano</a:t>
            </a:r>
            <a:r>
              <a:rPr lang="en-US" sz="2100"/>
              <a:t> screen reader + </a:t>
            </a:r>
            <a:r>
              <a:rPr lang="en-US" sz="2100" err="1"/>
              <a:t>sintesi</a:t>
            </a:r>
            <a:r>
              <a:rPr lang="en-US" sz="2100"/>
              <a:t> </a:t>
            </a:r>
            <a:r>
              <a:rPr lang="en-US" sz="2100" err="1"/>
              <a:t>vocale</a:t>
            </a:r>
            <a:endParaRPr lang="it-IT" sz="2100" err="1"/>
          </a:p>
          <a:p>
            <a:pPr lvl="1">
              <a:buSzPts val="2800"/>
              <a:buChar char="•"/>
            </a:pPr>
            <a:r>
              <a:rPr lang="en-US" sz="2100" err="1"/>
              <a:t>Ipovisione</a:t>
            </a:r>
            <a:r>
              <a:rPr lang="en-US" sz="2100" dirty="0"/>
              <a:t> (</a:t>
            </a:r>
            <a:r>
              <a:rPr lang="en-US" sz="2100" err="1">
                <a:latin typeface="Calibri"/>
                <a:ea typeface="Calibri"/>
                <a:cs typeface="Calibri"/>
                <a:sym typeface="Calibri"/>
              </a:rPr>
              <a:t>lieve</a:t>
            </a:r>
            <a:r>
              <a:rPr lang="en-US" sz="2100" dirty="0"/>
              <a:t>/</a:t>
            </a: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media</a:t>
            </a:r>
            <a:r>
              <a:rPr lang="en-US" sz="2100" dirty="0"/>
              <a:t>/grave) → </a:t>
            </a:r>
            <a:r>
              <a:rPr lang="en-US" sz="2100" err="1"/>
              <a:t>necessitano</a:t>
            </a:r>
            <a:r>
              <a:rPr lang="en-US" sz="2100" dirty="0"/>
              <a:t> alto </a:t>
            </a:r>
            <a:r>
              <a:rPr lang="en-US" sz="2100" err="1"/>
              <a:t>contrasto</a:t>
            </a: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100" dirty="0"/>
              <a:t>font </a:t>
            </a:r>
            <a:r>
              <a:rPr lang="en-US" sz="2100" err="1"/>
              <a:t>grandi</a:t>
            </a:r>
            <a:endParaRPr lang="en-US" sz="2100"/>
          </a:p>
          <a:p>
            <a:pPr marL="571500" lvl="1" indent="0">
              <a:buSzPts val="2800"/>
              <a:buNone/>
            </a:pPr>
            <a:endParaRPr lang="en-US" sz="2100" dirty="0"/>
          </a:p>
          <a:p>
            <a:pPr marL="742950" lvl="1" indent="-285750">
              <a:spcBef>
                <a:spcPts val="560"/>
              </a:spcBef>
              <a:buSzPts val="2800"/>
            </a:pPr>
            <a:endParaRPr lang="en-US" sz="21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3" name="Graphic 132" descr="Braille">
            <a:extLst>
              <a:ext uri="{FF2B5EF4-FFF2-40B4-BE49-F238E27FC236}">
                <a16:creationId xmlns:a16="http://schemas.microsoft.com/office/drawing/2014/main" id="{97BD48B1-884D-0796-E9E2-E1E63207A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DDAA09-625C-8E75-271E-3EBE7DF04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4D06-82C6-D151-3D4F-8968F2A0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662" y="2046799"/>
            <a:ext cx="2254933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err="1">
                <a:solidFill>
                  <a:schemeClr val="tx1"/>
                </a:solidFill>
              </a:rPr>
              <a:t>Scienze</a:t>
            </a:r>
            <a:r>
              <a:rPr lang="en-US" sz="2700" kern="1200" dirty="0">
                <a:solidFill>
                  <a:schemeClr val="tx1"/>
                </a:solidFill>
              </a:rPr>
              <a:t> </a:t>
            </a:r>
            <a:r>
              <a:rPr lang="en-US" sz="2700" kern="1200" err="1">
                <a:solidFill>
                  <a:schemeClr val="tx1"/>
                </a:solidFill>
              </a:rPr>
              <a:t>Umane</a:t>
            </a:r>
            <a:endParaRPr lang="en-US" sz="2700" kern="12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Scienze Umane">
            <a:extLst>
              <a:ext uri="{FF2B5EF4-FFF2-40B4-BE49-F238E27FC236}">
                <a16:creationId xmlns:a16="http://schemas.microsoft.com/office/drawing/2014/main" id="{E13EADC5-EB95-D6EC-2113-EA3DD6A72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003667"/>
            <a:ext cx="5706228" cy="49216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63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0FFC2-B82D-5B3D-30D8-103557686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34FE8-7286-F711-34F0-20134F64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err="1">
                <a:solidFill>
                  <a:schemeClr val="tx1"/>
                </a:solidFill>
              </a:rPr>
              <a:t>Scienze</a:t>
            </a:r>
            <a:r>
              <a:rPr lang="en-US" sz="2700" kern="1200" dirty="0">
                <a:solidFill>
                  <a:schemeClr val="tx1"/>
                </a:solidFill>
              </a:rPr>
              <a:t> </a:t>
            </a:r>
            <a:r>
              <a:rPr lang="en-US" sz="2700" kern="1200" err="1">
                <a:solidFill>
                  <a:schemeClr val="tx1"/>
                </a:solidFill>
              </a:rPr>
              <a:t>Motorie</a:t>
            </a:r>
            <a:endParaRPr lang="it-IT" sz="27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Scienze Motorie">
            <a:extLst>
              <a:ext uri="{FF2B5EF4-FFF2-40B4-BE49-F238E27FC236}">
                <a16:creationId xmlns:a16="http://schemas.microsoft.com/office/drawing/2014/main" id="{FE468237-F80A-53B4-9D71-1DD32AB52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060730"/>
            <a:ext cx="5706228" cy="480749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52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C26044-6378-CC9E-821C-5621765AE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F43CEE-C86E-D3A7-D89C-C771B04DD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485" y="2011265"/>
            <a:ext cx="2183865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err="1">
                <a:solidFill>
                  <a:schemeClr val="tx1"/>
                </a:solidFill>
              </a:rPr>
              <a:t>Agraria</a:t>
            </a:r>
            <a:r>
              <a:rPr lang="en-US" sz="2700" kern="1200" dirty="0">
                <a:solidFill>
                  <a:schemeClr val="tx1"/>
                </a:solidFill>
              </a:rPr>
              <a:t> e </a:t>
            </a:r>
            <a:r>
              <a:rPr lang="en-US" sz="2700" kern="1200" err="1">
                <a:solidFill>
                  <a:schemeClr val="tx1"/>
                </a:solidFill>
              </a:rPr>
              <a:t>Veterinaria</a:t>
            </a:r>
            <a:endParaRPr lang="en-US" sz="2700" kern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Agraria e Veterinaria">
            <a:extLst>
              <a:ext uri="{FF2B5EF4-FFF2-40B4-BE49-F238E27FC236}">
                <a16:creationId xmlns:a16="http://schemas.microsoft.com/office/drawing/2014/main" id="{97D76A70-BC2F-F7DB-FA17-AECDF807E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96" y="858525"/>
            <a:ext cx="5500692" cy="521190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r>
              <a:rPr lang="en-US" sz="3850" dirty="0" err="1"/>
              <a:t>Ringraziamenti</a:t>
            </a:r>
            <a:r>
              <a:rPr lang="en-US" sz="3850" dirty="0"/>
              <a:t> e </a:t>
            </a:r>
            <a:r>
              <a:rPr lang="en-US" sz="3850" dirty="0" err="1"/>
              <a:t>contatti</a:t>
            </a:r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1"/>
          </p:nvPr>
        </p:nvSpPr>
        <p:spPr>
          <a:xfrm>
            <a:off x="285077" y="2024679"/>
            <a:ext cx="5850494" cy="433307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0" indent="0">
              <a:buNone/>
            </a:pPr>
            <a:br>
              <a:rPr lang="en-US" sz="2200" dirty="0"/>
            </a:br>
            <a:r>
              <a:rPr lang="en-US" sz="2200" dirty="0"/>
              <a:t> 📧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gabriel.rovesti@studenti.unipd.it</a:t>
            </a:r>
            <a:r>
              <a:rPr lang="en-US" sz="2200" dirty="0"/>
              <a:t> - </a:t>
            </a:r>
            <a:r>
              <a:rPr lang="en-US" sz="2200" err="1"/>
              <a:t>Consulenza</a:t>
            </a:r>
            <a:r>
              <a:rPr lang="en-US" sz="2200" dirty="0"/>
              <a:t> </a:t>
            </a:r>
            <a:r>
              <a:rPr lang="en-US" sz="2200" err="1"/>
              <a:t>accessibilità</a:t>
            </a:r>
            <a:br>
              <a:rPr lang="en-US" sz="2200" dirty="0"/>
            </a:br>
            <a:r>
              <a:rPr lang="en-US" sz="2200" dirty="0"/>
              <a:t> 📅 </a:t>
            </a:r>
            <a:r>
              <a:rPr lang="en-US" sz="2200" b="1" err="1"/>
              <a:t>Disponibilità</a:t>
            </a:r>
            <a:r>
              <a:rPr lang="en-US" sz="2200" b="1" dirty="0"/>
              <a:t>:</a:t>
            </a:r>
            <a:r>
              <a:rPr lang="en-US" sz="2200" dirty="0"/>
              <a:t> Giugno-Settembre 2025 (slots </a:t>
            </a:r>
            <a:r>
              <a:rPr lang="en-US" sz="2200" err="1"/>
              <a:t>pomeridiani</a:t>
            </a:r>
            <a:r>
              <a:rPr lang="en-US" sz="2200" dirty="0"/>
              <a:t>)</a:t>
            </a:r>
            <a:br>
              <a:rPr lang="en-US" sz="2200" dirty="0"/>
            </a:br>
            <a:r>
              <a:rPr lang="en-US" sz="2200" dirty="0"/>
              <a:t> 🔗 </a:t>
            </a:r>
            <a:r>
              <a:rPr lang="en-US" sz="2200" b="1" dirty="0"/>
              <a:t>Materiali:</a:t>
            </a:r>
            <a:r>
              <a:rPr lang="en-US" sz="2200" dirty="0"/>
              <a:t> Drive UNIPD template + </a:t>
            </a:r>
            <a:r>
              <a:rPr lang="en-US" sz="2200" err="1"/>
              <a:t>esempi</a:t>
            </a:r>
            <a:r>
              <a:rPr lang="en-US" sz="2200" dirty="0"/>
              <a:t> </a:t>
            </a:r>
            <a:r>
              <a:rPr lang="en-US" sz="2200" err="1"/>
              <a:t>disciplina-specifici</a:t>
            </a:r>
            <a:endParaRPr lang="en-US" sz="2200"/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3200"/>
              <a:buNone/>
            </a:pPr>
            <a:endParaRPr lang="en-US" sz="2200" dirty="0"/>
          </a:p>
          <a:p>
            <a:pPr marL="0" indent="0">
              <a:lnSpc>
                <a:spcPct val="90000"/>
              </a:lnSpc>
              <a:spcBef>
                <a:spcPts val="640"/>
              </a:spcBef>
              <a:buSzPts val="3200"/>
              <a:buNone/>
            </a:pPr>
            <a:endParaRPr lang="en-US" sz="2200" dirty="0"/>
          </a:p>
          <a:p>
            <a:pPr marL="0" indent="0">
              <a:lnSpc>
                <a:spcPct val="90000"/>
              </a:lnSpc>
              <a:spcBef>
                <a:spcPts val="640"/>
              </a:spcBef>
              <a:buSzPts val="3200"/>
              <a:buNone/>
            </a:pPr>
            <a:r>
              <a:rPr lang="en-US" sz="2200" dirty="0"/>
              <a:t>Date per </a:t>
            </a:r>
            <a:r>
              <a:rPr lang="en-US" sz="2200" err="1"/>
              <a:t>consulenze</a:t>
            </a:r>
            <a:r>
              <a:rPr lang="en-US" sz="2200" dirty="0"/>
              <a:t> </a:t>
            </a:r>
            <a:r>
              <a:rPr lang="en-US" sz="2200" err="1"/>
              <a:t>personalizzate</a:t>
            </a:r>
            <a:r>
              <a:rPr lang="en-US" sz="2200" dirty="0"/>
              <a:t> (ore 14-18):</a:t>
            </a:r>
          </a:p>
          <a:p>
            <a:pPr indent="-457200">
              <a:lnSpc>
                <a:spcPct val="90000"/>
              </a:lnSpc>
              <a:spcBef>
                <a:spcPts val="640"/>
              </a:spcBef>
              <a:buSzPts val="3200"/>
            </a:pPr>
            <a:r>
              <a:rPr lang="en-US" sz="2200" dirty="0">
                <a:highlight>
                  <a:srgbClr val="FFFFFF"/>
                </a:highlight>
              </a:rPr>
              <a:t>Giugno: 24 – 27</a:t>
            </a:r>
            <a:endParaRPr lang="en-US" sz="2200" dirty="0"/>
          </a:p>
          <a:p>
            <a:pPr indent="-457200">
              <a:lnSpc>
                <a:spcPct val="90000"/>
              </a:lnSpc>
              <a:spcBef>
                <a:spcPts val="640"/>
              </a:spcBef>
              <a:buSzPts val="3200"/>
            </a:pPr>
            <a:r>
              <a:rPr lang="en-US" sz="2200" err="1">
                <a:highlight>
                  <a:srgbClr val="FFFFFF"/>
                </a:highlight>
              </a:rPr>
              <a:t>Luglio</a:t>
            </a:r>
            <a:r>
              <a:rPr lang="en-US" sz="2200" dirty="0">
                <a:highlight>
                  <a:srgbClr val="FFFFFF"/>
                </a:highlight>
              </a:rPr>
              <a:t>: 1 - 3 - 4 - 7 - 8 - 10 - 14 - 15 - 17 - 18 - 21 – 22</a:t>
            </a:r>
            <a:endParaRPr lang="en-US" sz="2200" dirty="0"/>
          </a:p>
          <a:p>
            <a:pPr lvl="0" indent="-45720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</a:pPr>
            <a:r>
              <a:rPr lang="en-US" sz="2200" dirty="0">
                <a:highlight>
                  <a:srgbClr val="FFFFFF"/>
                </a:highlight>
              </a:rPr>
              <a:t>Settembre: 2 - 4 - 5 - 8 - 9 - 11 - 12 - 15 - 16 - 18 - 19 - 22</a:t>
            </a:r>
            <a:endParaRPr lang="en-US" sz="2200" dirty="0"/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2200" dirty="0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65" name="Graphic 264" descr="Busta">
            <a:extLst>
              <a:ext uri="{FF2B5EF4-FFF2-40B4-BE49-F238E27FC236}">
                <a16:creationId xmlns:a16="http://schemas.microsoft.com/office/drawing/2014/main" id="{752446AE-0AFD-6C03-A753-E4BD172C8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08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0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9144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888558" y="5198168"/>
            <a:ext cx="7394713" cy="64279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3100" kern="1200" dirty="0">
                <a:solidFill>
                  <a:schemeClr val="tx1"/>
                </a:solidFill>
                <a:sym typeface="Calibri"/>
              </a:rPr>
              <a:t>Come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vedono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le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persone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ipovedenti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</a:t>
            </a:r>
            <a:endParaRPr lang="en-US" sz="3100" kern="1200" dirty="0">
              <a:solidFill>
                <a:schemeClr val="tx1"/>
              </a:solidFill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1649080" y="5928655"/>
            <a:ext cx="5873669" cy="41068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vedono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persone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forme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diverse di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ipovisione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(1)</a:t>
            </a:r>
            <a:endParaRPr lang="en-US" sz="1800" kern="1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6" name="Freeform: Shape 112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462" y="647758"/>
            <a:ext cx="6266329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" name="Google Shape;103;p4" descr="c:/users/cristian/padova_test_2022/ipovedenti1.jpg"/>
          <p:cNvPicPr preferRelativeResize="0"/>
          <p:nvPr/>
        </p:nvPicPr>
        <p:blipFill rotWithShape="1">
          <a:blip r:embed="rId3"/>
          <a:srcRect r="1667" b="1"/>
          <a:stretch>
            <a:fillRect/>
          </a:stretch>
        </p:blipFill>
        <p:spPr>
          <a:xfrm>
            <a:off x="1559859" y="805516"/>
            <a:ext cx="6024282" cy="40740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9144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888558" y="5198168"/>
            <a:ext cx="7394713" cy="64279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3100" kern="1200" dirty="0">
                <a:solidFill>
                  <a:schemeClr val="tx1"/>
                </a:solidFill>
                <a:sym typeface="Calibri"/>
              </a:rPr>
              <a:t>Come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vedono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le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persone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</a:rPr>
              <a:t>daltoniche</a:t>
            </a:r>
          </a:p>
        </p:txBody>
      </p:sp>
      <p:sp>
        <p:nvSpPr>
          <p:cNvPr id="111" name="Google Shape;111;p5"/>
          <p:cNvSpPr txBox="1"/>
          <p:nvPr/>
        </p:nvSpPr>
        <p:spPr>
          <a:xfrm>
            <a:off x="1649080" y="5928655"/>
            <a:ext cx="5873669" cy="41068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1800" b="0" i="0" u="none" strike="noStrike" kern="1200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vedono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1800" b="0" i="0" u="none" strike="noStrike" kern="1200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persone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800" b="0" i="0" u="none" strike="noStrike" kern="1200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forme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diverse di </a:t>
            </a:r>
            <a:r>
              <a:rPr lang="en-US" sz="1800" kern="12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daltonismo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(2)</a:t>
            </a:r>
            <a:endParaRPr lang="en-US" sz="1800" kern="1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462" y="647758"/>
            <a:ext cx="6266329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magine 2" descr="Esempi di daltonismo: visione comune, protanopia e deuteranopia.">
            <a:extLst>
              <a:ext uri="{FF2B5EF4-FFF2-40B4-BE49-F238E27FC236}">
                <a16:creationId xmlns:a16="http://schemas.microsoft.com/office/drawing/2014/main" id="{5B327BB5-DB4B-AA44-66A9-7A5AC1284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2" y="653548"/>
            <a:ext cx="6256150" cy="43782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Google Shape;116;p6"/>
          <p:cNvSpPr txBox="1">
            <a:spLocks noGrp="1"/>
          </p:cNvSpPr>
          <p:nvPr>
            <p:ph type="title"/>
          </p:nvPr>
        </p:nvSpPr>
        <p:spPr>
          <a:xfrm>
            <a:off x="157860" y="1522575"/>
            <a:ext cx="3859558" cy="3340119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en-US" sz="4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Disturbi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specifici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dell’ </a:t>
            </a:r>
            <a:r>
              <a:rPr lang="en-US" sz="4000" dirty="0" err="1">
                <a:solidFill>
                  <a:srgbClr val="FFFFFF"/>
                </a:solidFill>
              </a:rPr>
              <a:t>apprendimento</a:t>
            </a:r>
            <a:r>
              <a:rPr lang="en-US" sz="4000" dirty="0">
                <a:solidFill>
                  <a:srgbClr val="FFFFFF"/>
                </a:solidFill>
              </a:rPr>
              <a:t> (DSA) - 1</a:t>
            </a:r>
            <a:endParaRPr lang="it-IT" dirty="0"/>
          </a:p>
        </p:txBody>
      </p:sp>
      <p:sp>
        <p:nvSpPr>
          <p:cNvPr id="117" name="Google Shape;117;p6"/>
          <p:cNvSpPr txBox="1">
            <a:spLocks noGrp="1"/>
          </p:cNvSpPr>
          <p:nvPr>
            <p:ph type="body" idx="1"/>
          </p:nvPr>
        </p:nvSpPr>
        <p:spPr>
          <a:xfrm>
            <a:off x="4877368" y="649480"/>
            <a:ext cx="3646835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Includono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914400">
              <a:buSzPts val="2800"/>
            </a:pPr>
            <a:r>
              <a:rPr lang="en-US" sz="2400" b="1" dirty="0" err="1"/>
              <a:t>Dislessia</a:t>
            </a:r>
            <a:r>
              <a:rPr lang="en-US" sz="2400" dirty="0"/>
              <a:t> → </a:t>
            </a:r>
            <a:r>
              <a:rPr lang="en-US" sz="2400" dirty="0" err="1"/>
              <a:t>confusione</a:t>
            </a:r>
            <a:r>
              <a:rPr lang="en-US" sz="2400" dirty="0"/>
              <a:t> b/d, p/q in </a:t>
            </a:r>
            <a:r>
              <a:rPr lang="en-US" sz="2400" dirty="0" err="1"/>
              <a:t>formule</a:t>
            </a:r>
            <a:r>
              <a:rPr lang="en-US" sz="2400" dirty="0"/>
              <a:t>, </a:t>
            </a:r>
            <a:r>
              <a:rPr lang="en-US" sz="2400" dirty="0" err="1"/>
              <a:t>lettura</a:t>
            </a:r>
            <a:r>
              <a:rPr lang="en-US" sz="2400" dirty="0"/>
              <a:t> </a:t>
            </a:r>
            <a:r>
              <a:rPr lang="en-US" sz="2400" dirty="0" err="1"/>
              <a:t>rallentata</a:t>
            </a:r>
          </a:p>
          <a:p>
            <a:pPr lvl="1">
              <a:buSzPts val="2800"/>
              <a:buChar char="•"/>
            </a:pPr>
            <a:r>
              <a:rPr lang="en-US" sz="2400" b="1" dirty="0" err="1"/>
              <a:t>Discalculia</a:t>
            </a:r>
            <a:r>
              <a:rPr lang="en-US" sz="2400" dirty="0"/>
              <a:t> → </a:t>
            </a:r>
            <a:r>
              <a:rPr lang="en-US" sz="2400" dirty="0" err="1"/>
              <a:t>difficoltà</a:t>
            </a:r>
            <a:r>
              <a:rPr lang="en-US" sz="2400" dirty="0"/>
              <a:t> con </a:t>
            </a:r>
            <a:r>
              <a:rPr lang="en-US" sz="2400" dirty="0" err="1"/>
              <a:t>sequenze</a:t>
            </a:r>
            <a:r>
              <a:rPr lang="en-US" sz="2400" dirty="0"/>
              <a:t> </a:t>
            </a:r>
            <a:r>
              <a:rPr lang="en-US" sz="2400" dirty="0" err="1"/>
              <a:t>numeriche</a:t>
            </a:r>
            <a:r>
              <a:rPr lang="en-US" sz="2400" dirty="0"/>
              <a:t> e </a:t>
            </a:r>
            <a:r>
              <a:rPr lang="en-US" sz="2400" dirty="0" err="1"/>
              <a:t>calcoli</a:t>
            </a:r>
            <a:endParaRPr lang="en-US" dirty="0" err="1"/>
          </a:p>
          <a:p>
            <a:pPr lvl="1"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b="1" dirty="0" err="1"/>
              <a:t>Disortografia</a:t>
            </a:r>
            <a:r>
              <a:rPr lang="en-US" sz="2400" b="1" dirty="0"/>
              <a:t>/</a:t>
            </a:r>
            <a:r>
              <a:rPr lang="en-US" sz="2400" b="1" dirty="0" err="1"/>
              <a:t>Disgrafia</a:t>
            </a:r>
            <a:r>
              <a:rPr lang="en-US" sz="2400" dirty="0"/>
              <a:t> → </a:t>
            </a:r>
            <a:r>
              <a:rPr lang="en-US" sz="2400" dirty="0" err="1"/>
              <a:t>errori</a:t>
            </a:r>
            <a:r>
              <a:rPr lang="en-US" sz="2400" dirty="0"/>
              <a:t> di </a:t>
            </a:r>
            <a:r>
              <a:rPr lang="en-US" sz="2400" dirty="0" err="1"/>
              <a:t>trascrizione</a:t>
            </a:r>
            <a:endParaRPr lang="en-US" dirty="0" err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">
          <a:extLst>
            <a:ext uri="{FF2B5EF4-FFF2-40B4-BE49-F238E27FC236}">
              <a16:creationId xmlns:a16="http://schemas.microsoft.com/office/drawing/2014/main" id="{43896BA4-42C9-7CAF-6AD3-238FBE677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6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8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Google Shape;116;p6">
            <a:extLst>
              <a:ext uri="{FF2B5EF4-FFF2-40B4-BE49-F238E27FC236}">
                <a16:creationId xmlns:a16="http://schemas.microsoft.com/office/drawing/2014/main" id="{47848CF9-99F2-587B-DC95-EFEC69D179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ct val="100000"/>
            </a:pPr>
            <a:r>
              <a:rPr lang="en-US" sz="3000" kern="1200" err="1">
                <a:solidFill>
                  <a:srgbClr val="FFFFFF"/>
                </a:solidFill>
                <a:sym typeface="Calibri"/>
              </a:rPr>
              <a:t>Disturbi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</a:t>
            </a:r>
            <a:r>
              <a:rPr lang="en-US" sz="3000" kern="1200" err="1">
                <a:solidFill>
                  <a:srgbClr val="FFFFFF"/>
                </a:solidFill>
                <a:sym typeface="Calibri"/>
              </a:rPr>
              <a:t>specifici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</a:t>
            </a:r>
            <a:br>
              <a:rPr lang="en-US" sz="3000" kern="1200" dirty="0">
                <a:ea typeface="+mj-ea"/>
                <a:cs typeface="+mj-cs"/>
              </a:rPr>
            </a:br>
            <a:r>
              <a:rPr lang="en-US" sz="3000" kern="1200" dirty="0">
                <a:solidFill>
                  <a:srgbClr val="FFFFFF"/>
                </a:solidFill>
              </a:rPr>
              <a:t>dell’ </a:t>
            </a:r>
            <a:r>
              <a:rPr lang="en-US" sz="3000" kern="1200" err="1">
                <a:solidFill>
                  <a:srgbClr val="FFFFFF"/>
                </a:solidFill>
              </a:rPr>
              <a:t>apprendimento</a:t>
            </a:r>
            <a:r>
              <a:rPr lang="en-US" sz="3000" kern="1200" dirty="0">
                <a:solidFill>
                  <a:srgbClr val="FFFFFF"/>
                </a:solidFill>
              </a:rPr>
              <a:t> (DSA) - 2</a:t>
            </a:r>
          </a:p>
        </p:txBody>
      </p:sp>
      <p:pic>
        <p:nvPicPr>
          <p:cNvPr id="12" name="Immagine 11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348B188D-4C1D-BD5A-016F-9D2B55751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5115"/>
            <a:ext cx="9144000" cy="359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Presentazione su schermo (4:3)</PresentationFormat>
  <Slides>53</Slides>
  <Notes>42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53</vt:i4>
      </vt:variant>
    </vt:vector>
  </HeadingPairs>
  <TitlesOfParts>
    <vt:vector size="54" baseType="lpstr">
      <vt:lpstr>Office Theme</vt:lpstr>
      <vt:lpstr>Come rendere accessibili i quesiti delle prove di ammissione all’Università  Manuale operativo per commissioni</vt:lpstr>
      <vt:lpstr>Obiettivi (1)</vt:lpstr>
      <vt:lpstr>Obiettivi (2)</vt:lpstr>
      <vt:lpstr>Test – La prova è accessibile?</vt:lpstr>
      <vt:lpstr>Disabilità visive</vt:lpstr>
      <vt:lpstr>Come vedono le persone ipovedenti </vt:lpstr>
      <vt:lpstr>Come vedono le persone daltoniche</vt:lpstr>
      <vt:lpstr>Disturbi specifici  dell’ apprendimento (DSA) - 1</vt:lpstr>
      <vt:lpstr>Disturbi specifici  dell’ apprendimento (DSA) - 2</vt:lpstr>
      <vt:lpstr>Principali tecnologie assistive  per disabilità visive</vt:lpstr>
      <vt:lpstr>Esempi Screen Reader</vt:lpstr>
      <vt:lpstr>Principali tecnologie assistive per persone con DSA (1)</vt:lpstr>
      <vt:lpstr>Principali tecnologie assistive per persone con DSA (2)</vt:lpstr>
      <vt:lpstr>Caratteristiche delle prove di accesso</vt:lpstr>
      <vt:lpstr>Leggibilità</vt:lpstr>
      <vt:lpstr>Struttura del documento ed elenchi</vt:lpstr>
      <vt:lpstr>Esempio struttura corretta documento</vt:lpstr>
      <vt:lpstr>Uso di tabelle</vt:lpstr>
      <vt:lpstr>Esempio struttura corretta tabelle </vt:lpstr>
      <vt:lpstr>Uso del colore</vt:lpstr>
      <vt:lpstr>Esempio struttura corretta documento</vt:lpstr>
      <vt:lpstr>Brani lunghi con spazi da riempire</vt:lpstr>
      <vt:lpstr>Brani da completare  oppure  con porzioni bilingue</vt:lpstr>
      <vt:lpstr>Sigle, acronimi, abbreviazioni e nomi di fantasia</vt:lpstr>
      <vt:lpstr>Esempio struttura corretta  acronimi </vt:lpstr>
      <vt:lpstr>Sequenze alfanumeriche da decifrare</vt:lpstr>
      <vt:lpstr>Esempio struttura corretta notazioni alfanumeriche </vt:lpstr>
      <vt:lpstr>Immagini (1)</vt:lpstr>
      <vt:lpstr>Immagini (2)</vt:lpstr>
      <vt:lpstr>Esempio testo alternativo immagine in Word </vt:lpstr>
      <vt:lpstr>Esempio testo alternativo immagine in PowerPoint</vt:lpstr>
      <vt:lpstr>Esempio esportazione in PDF/A (1)</vt:lpstr>
      <vt:lpstr>Esempio esportazione in PDF/A (2)</vt:lpstr>
      <vt:lpstr>Notazione matematica (1)</vt:lpstr>
      <vt:lpstr>Notazione matematica (2)</vt:lpstr>
      <vt:lpstr>Esempio formule accessibili (1) </vt:lpstr>
      <vt:lpstr>Esempio formule accessibili (2)  </vt:lpstr>
      <vt:lpstr>Notazioni chimiche</vt:lpstr>
      <vt:lpstr>Esempio notazioni chimiche accessibili (1)</vt:lpstr>
      <vt:lpstr>Esempio notazioni chimiche accessibili (2)</vt:lpstr>
      <vt:lpstr>Caso d'uso per didattica inclusiva: Scansioni accessibili</vt:lpstr>
      <vt:lpstr>Raccomandazioni per singole discipline</vt:lpstr>
      <vt:lpstr>Moodle per  Didattica Inclusiva</vt:lpstr>
      <vt:lpstr>Moodle Esami per Didattica Inclusiva</vt:lpstr>
      <vt:lpstr>Medicina e chirurgia + Odontoiatria</vt:lpstr>
      <vt:lpstr>Scuola di Ingegneria</vt:lpstr>
      <vt:lpstr>Scuola di Scienze</vt:lpstr>
      <vt:lpstr>Economia e Scienze Politiche</vt:lpstr>
      <vt:lpstr>Psicologia</vt:lpstr>
      <vt:lpstr>Scienze Umane</vt:lpstr>
      <vt:lpstr>Scienze Motorie</vt:lpstr>
      <vt:lpstr>Agraria e Veterinaria</vt:lpstr>
      <vt:lpstr>Ringraziamenti e contatti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Cristian Bernareggi</dc:creator>
  <cp:revision>792</cp:revision>
  <dcterms:created xsi:type="dcterms:W3CDTF">2022-06-27T11:11:24Z</dcterms:created>
  <dcterms:modified xsi:type="dcterms:W3CDTF">2025-07-02T08:40:19Z</dcterms:modified>
</cp:coreProperties>
</file>